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9588" cy="9145588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0BFB"/>
    <a:srgbClr val="A22BAF"/>
    <a:srgbClr val="0606E8"/>
    <a:srgbClr val="F608D4"/>
    <a:srgbClr val="BF37CD"/>
    <a:srgbClr val="B12FBF"/>
    <a:srgbClr val="3D08FE"/>
    <a:srgbClr val="3401ED"/>
    <a:srgbClr val="3E0AF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60" y="120"/>
      </p:cViewPr>
      <p:guideLst>
        <p:guide orient="horz" pos="2881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56EBD-4C4E-4EDC-AB5A-A6179D99A437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3ECA5-81B7-442E-88BA-BC5B0DA2AE4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183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5B8DB5-8BE2-49B7-9A79-0546CC11950C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9971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469" y="2841061"/>
            <a:ext cx="5830650" cy="196037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938" y="5182500"/>
            <a:ext cx="4801712" cy="23372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31092" y="489035"/>
            <a:ext cx="1157555" cy="1040522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235" y="489035"/>
            <a:ext cx="3359531" cy="1040522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860" y="5876888"/>
            <a:ext cx="5830650" cy="181641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860" y="3876291"/>
            <a:ext cx="5830650" cy="200059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234" y="2845295"/>
            <a:ext cx="2257948" cy="8048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9509" y="2845295"/>
            <a:ext cx="2259139" cy="80489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80" y="366247"/>
            <a:ext cx="6173629" cy="152426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79" y="2047173"/>
            <a:ext cx="3030843" cy="8531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79" y="2900337"/>
            <a:ext cx="3030843" cy="52692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4576" y="2047173"/>
            <a:ext cx="3032033" cy="85316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4576" y="2900337"/>
            <a:ext cx="3032033" cy="52692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80" y="364130"/>
            <a:ext cx="2256757" cy="15496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908" y="364131"/>
            <a:ext cx="3834700" cy="78055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80" y="1913800"/>
            <a:ext cx="2256757" cy="62558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527" y="6401912"/>
            <a:ext cx="4115753" cy="7557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527" y="817175"/>
            <a:ext cx="4115753" cy="548735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527" y="7157693"/>
            <a:ext cx="4115753" cy="10733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80" y="366247"/>
            <a:ext cx="6173629" cy="15242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80" y="2133971"/>
            <a:ext cx="6173629" cy="60356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79" y="8476606"/>
            <a:ext cx="1600571" cy="486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6F3EF-3896-4EE8-A4BD-90A4F2F5CCAB}" type="datetimeFigureOut">
              <a:rPr lang="zh-TW" altLang="en-US" smtClean="0"/>
              <a:pPr/>
              <a:t>2025/12/16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693" y="8476606"/>
            <a:ext cx="2172203" cy="486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6038" y="8476606"/>
            <a:ext cx="1600571" cy="486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1E759B-0E51-4161-AE61-CC44DB84637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檢視詳細資料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1938" y="-26230263"/>
            <a:ext cx="914400" cy="914400"/>
          </a:xfrm>
          <a:prstGeom prst="rect">
            <a:avLst/>
          </a:prstGeom>
          <a:noFill/>
        </p:spPr>
      </p:pic>
      <p:pic>
        <p:nvPicPr>
          <p:cNvPr id="1030" name="Picture 6" descr="檢視詳細資料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1938" y="-26230263"/>
            <a:ext cx="914400" cy="914400"/>
          </a:xfrm>
          <a:prstGeom prst="rect">
            <a:avLst/>
          </a:prstGeom>
          <a:noFill/>
        </p:spPr>
      </p:pic>
      <p:graphicFrame>
        <p:nvGraphicFramePr>
          <p:cNvPr id="20" name="表格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134093"/>
              </p:ext>
            </p:extLst>
          </p:nvPr>
        </p:nvGraphicFramePr>
        <p:xfrm>
          <a:off x="45419" y="1952368"/>
          <a:ext cx="6624735" cy="6628164"/>
        </p:xfrm>
        <a:graphic>
          <a:graphicData uri="http://schemas.openxmlformats.org/drawingml/2006/table">
            <a:tbl>
              <a:tblPr/>
              <a:tblGrid>
                <a:gridCol w="1104123"/>
                <a:gridCol w="956906"/>
                <a:gridCol w="588866"/>
                <a:gridCol w="956906"/>
                <a:gridCol w="1766597"/>
                <a:gridCol w="1251337"/>
              </a:tblGrid>
              <a:tr h="2756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     目</a:t>
                      </a:r>
                      <a:endParaRPr kumimoji="0" 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說           明</a:t>
                      </a:r>
                      <a:endParaRPr kumimoji="0" lang="en-US" altLang="zh-TW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11027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福利制度</a:t>
                      </a:r>
                      <a:endParaRPr kumimoji="0" 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每週工時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40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小時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週休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二日，國定假日另計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 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。年休假：滿半年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天，最高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天。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補助同仁參與公會常年會費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1,000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社團：氣球社、讀書社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…..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；每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人以上可組成社團，每月補助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1,600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團。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宿舍：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外縣市同仁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優先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申請，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每月繳納住宿費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按房間坪數計算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及水電費。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生日禮卷、員工餐廳、運動中心、員工健檢、旅遊休閒、工作制服及鞋子。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新人獎勵：推薦新人成功留任滿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個月，獎勵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5,000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禮卷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 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13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訓練進修</a:t>
                      </a:r>
                      <a:endParaRPr kumimoji="0" 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新人訓練、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專業能力進階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訓練與認證公假公費派訓、六年換證相關課程等。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ACLS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訓練、專科護理師訓練、醫學中心聯合護理訓練、專科能力培育派訓等。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學士及碩博士在職進修推薦、專案及研究論文輔導等。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144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轉調升遷</a:t>
                      </a:r>
                      <a:endParaRPr kumimoji="0" 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日班護理師、個案管理師、門診護理、專科護理師、護理行政、公務人員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….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144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護理師待遇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22BAF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51,414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 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~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96,239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不含衛福部獎勵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68596" marR="68596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67568">
                <a:tc row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1.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薪資說明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項目</a:t>
                      </a:r>
                      <a:endParaRPr kumimoji="0" 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學歷</a:t>
                      </a:r>
                      <a:endParaRPr kumimoji="0" 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最低</a:t>
                      </a:r>
                      <a:r>
                        <a:rPr kumimoji="0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薪資</a:t>
                      </a:r>
                      <a:endParaRPr kumimoji="0" lang="en-US" altLang="zh-TW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績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效獎金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進階津貼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</a:p>
                    <a:p>
                      <a:pPr lvl="0" algn="ctr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簽約獎金</a:t>
                      </a:r>
                      <a:endParaRPr lang="en-US" altLang="zh-TW" sz="1200" b="1" dirty="0">
                        <a:solidFill>
                          <a:prstClr val="black"/>
                        </a:solidFill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09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護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理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A22BAF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師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22BAF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大學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45,414</a:t>
                      </a: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5,000~10,000</a:t>
                      </a: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以上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N1:1,000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N2:2,000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N3:4,000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月；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N4:6,000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留任簽約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/3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3000~5000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09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22BAF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專科</a:t>
                      </a:r>
                      <a:endParaRPr lang="zh-TW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44,404</a:t>
                      </a: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5,000~10,000</a:t>
                      </a: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以上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9609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實習護理師</a:t>
                      </a:r>
                      <a:r>
                        <a:rPr kumimoji="0" lang="en-US" altLang="zh-TW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</a:t>
                      </a:r>
                      <a:r>
                        <a:rPr kumimoji="0" lang="zh-TW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畢業</a:t>
                      </a:r>
                      <a:r>
                        <a:rPr kumimoji="0" lang="zh-TW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一年內</a:t>
                      </a:r>
                      <a:r>
                        <a:rPr kumimoji="0" lang="en-US" altLang="zh-TW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</a:t>
                      </a:r>
                      <a:endParaRPr kumimoji="0" lang="zh-TW" altLang="zh-TW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6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大學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8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37,155</a:t>
                      </a: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22BAF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1,000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~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3,000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元以上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TW" alt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</a:tr>
              <a:tr h="29609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8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專科</a:t>
                      </a:r>
                      <a:endParaRPr lang="zh-TW" altLang="en-US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68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36,145</a:t>
                      </a: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22BAF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68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1,000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~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3,000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元以上</a:t>
                      </a: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79813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D08FE"/>
                        </a:solidFill>
                        <a:effectLst/>
                        <a:latin typeface="Calibri" pitchFamily="34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急重症單位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+3000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月；南港護理師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+2500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月。</a:t>
                      </a:r>
                      <a:endParaRPr kumimoji="0" lang="en-US" altLang="zh-TW" sz="12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證照津貼：高壓氧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1,600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月、血液透析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4,500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月。</a:t>
                      </a:r>
                      <a:endParaRPr kumimoji="0" lang="en-US" altLang="zh-TW" sz="12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薪資職級：依考核晉級或區域教學醫院以上工作經驗調薪：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505~6,060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月。</a:t>
                      </a:r>
                      <a:endParaRPr kumimoji="0" lang="en-US" altLang="zh-TW" sz="12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白班護理師津貼差距病房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2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,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160-5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,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標楷體" pitchFamily="65" charset="-120"/>
                          <a:ea typeface="標楷體" pitchFamily="65" charset="-120"/>
                          <a:cs typeface="Times New Roman" pitchFamily="18" charset="0"/>
                        </a:rPr>
                        <a:t>660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；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護士證照差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2,599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月。</a:t>
                      </a:r>
                      <a:endParaRPr kumimoji="0" lang="en-US" altLang="zh-TW" sz="12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43204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工時護理師：病房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220~260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小時。門診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:200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小時。</a:t>
                      </a:r>
                      <a:endParaRPr kumimoji="0" lang="en-US" altLang="zh-TW" sz="12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anose="05000000000000000000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護理科系無證書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病房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200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小時，門診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190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小時。</a:t>
                      </a:r>
                      <a:endParaRPr kumimoji="0" lang="en-US" altLang="zh-TW" sz="125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2.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各類</a:t>
                      </a:r>
                      <a:r>
                        <a:rPr kumimoji="0" lang="zh-TW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獎金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留任簽約獎金</a:t>
                      </a:r>
                      <a:r>
                        <a:rPr kumimoji="0" lang="en-US" altLang="zh-TW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:2</a:t>
                      </a:r>
                      <a:r>
                        <a:rPr kumimoji="0" lang="zh-TW" alt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+3000</a:t>
                      </a:r>
                      <a:r>
                        <a:rPr kumimoji="0" lang="zh-TW" alt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月；</a:t>
                      </a:r>
                      <a:r>
                        <a:rPr kumimoji="0" lang="en-US" altLang="zh-TW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</a:t>
                      </a:r>
                      <a:r>
                        <a:rPr kumimoji="0" lang="en-US" altLang="zh-TW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+5000</a:t>
                      </a:r>
                      <a:r>
                        <a:rPr kumimoji="0" lang="zh-TW" alt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績效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獎金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：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試用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個月後，每月依營運績效、個人表現及單位特性評給，平均每月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3,000~10,000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以上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(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實習護士：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1,000~3,000/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) 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年終獎金：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1~1.5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個月薪給。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早鳥獎金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:6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萬元，應屆畢業生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6/30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前報名，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8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月第一周報到，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個月考核達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70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分</a:t>
                      </a:r>
                      <a:r>
                        <a:rPr kumimoji="0" lang="zh-TW" altLang="en-US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en-US" altLang="zh-TW" sz="12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5513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3.</a:t>
                      </a:r>
                      <a:r>
                        <a:rPr kumimoji="0" lang="zh-TW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夜  班  費</a:t>
                      </a:r>
                      <a:endParaRPr kumimoji="0" lang="zh-TW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Wingdings" pitchFamily="2" charset="2"/>
                        <a:buChar char="l"/>
                        <a:tabLst/>
                        <a:defRPr/>
                      </a:pP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包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       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班：小夜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700 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天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；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大夜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1,000 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天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( 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包班為每月夜班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≧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15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天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) 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依個人輪班天數計算：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1,000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日*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15=15,000 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月；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1,000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日*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22=22,000 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月</a:t>
                      </a:r>
                      <a:endParaRPr kumimoji="0" lang="zh-TW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 typeface="Wingdings" pitchFamily="2" charset="2"/>
                        <a:buChar char="l"/>
                        <a:tabLst/>
                      </a:pP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不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包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 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班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：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小夜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400 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天 ；大夜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 600 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元</a:t>
                      </a:r>
                      <a:r>
                        <a:rPr kumimoji="0" lang="en-US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/</a:t>
                      </a:r>
                      <a:r>
                        <a:rPr kumimoji="0" lang="zh-TW" altLang="zh-TW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天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。</a:t>
                      </a:r>
                      <a:r>
                        <a:rPr kumimoji="0" lang="zh-TW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2D0BFB"/>
                          </a:solidFill>
                          <a:effectLst/>
                          <a:latin typeface="Times New Roman" pitchFamily="18" charset="0"/>
                          <a:ea typeface="標楷體" pitchFamily="65" charset="-120"/>
                          <a:cs typeface="Times New Roman" pitchFamily="18" charset="0"/>
                        </a:rPr>
                        <a:t>衛福部獎勵另計</a:t>
                      </a:r>
                      <a:endParaRPr kumimoji="0" lang="en-US" altLang="zh-TW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D0BFB"/>
                        </a:solidFill>
                        <a:effectLst/>
                        <a:latin typeface="Times New Roman" pitchFamily="18" charset="0"/>
                        <a:ea typeface="標楷體" pitchFamily="65" charset="-120"/>
                        <a:cs typeface="Times New Roman" pitchFamily="18" charset="0"/>
                      </a:endParaRPr>
                    </a:p>
                  </a:txBody>
                  <a:tcPr marL="68596" marR="68596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圖片 15" descr="alt-top.jpg"/>
          <p:cNvPicPr>
            <a:picLocks noChangeAspect="1"/>
          </p:cNvPicPr>
          <p:nvPr/>
        </p:nvPicPr>
        <p:blipFill>
          <a:blip r:embed="rId4" cstate="print">
            <a:lum bright="24000" contrast="-8000"/>
          </a:blip>
          <a:srcRect l="68701"/>
          <a:stretch>
            <a:fillRect/>
          </a:stretch>
        </p:blipFill>
        <p:spPr>
          <a:xfrm>
            <a:off x="333450" y="2"/>
            <a:ext cx="6264696" cy="1764480"/>
          </a:xfrm>
          <a:prstGeom prst="rect">
            <a:avLst/>
          </a:prstGeom>
        </p:spPr>
      </p:pic>
      <p:pic>
        <p:nvPicPr>
          <p:cNvPr id="24" name="Picture 2" descr="G:\小辰資料\管理中心\院慶\96年-110週年特刊\特刊用\院慶特刊照片\院內景象\歷鏡：第一頁\1.巴洛克風格拱門見證110週年的歷史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9434" y="828379"/>
            <a:ext cx="1671613" cy="93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文字方塊 30"/>
          <p:cNvSpPr txBox="1"/>
          <p:nvPr/>
        </p:nvSpPr>
        <p:spPr>
          <a:xfrm>
            <a:off x="2133650" y="1404442"/>
            <a:ext cx="4464496" cy="360040"/>
          </a:xfrm>
          <a:prstGeom prst="rect">
            <a:avLst/>
          </a:prstGeom>
          <a:noFill/>
        </p:spPr>
        <p:txBody>
          <a:bodyPr wrap="square" rtlCol="0">
            <a:prstTxWarp prst="textPlain">
              <a:avLst>
                <a:gd name="adj" fmla="val 50176"/>
              </a:avLst>
            </a:prstTxWarp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SimHei" pitchFamily="2" charset="-122"/>
                <a:ea typeface="SimHei" pitchFamily="2" charset="-122"/>
              </a:rPr>
              <a:t>誠摰歡迎您的加入</a:t>
            </a:r>
            <a:endParaRPr lang="zh-TW" altLang="en-US" b="1" dirty="0">
              <a:solidFill>
                <a:srgbClr val="FF0000"/>
              </a:solidFill>
              <a:latin typeface="SimHei" pitchFamily="2" charset="-122"/>
              <a:ea typeface="SimHei" pitchFamily="2" charset="-122"/>
            </a:endParaRPr>
          </a:p>
        </p:txBody>
      </p:sp>
      <p:sp>
        <p:nvSpPr>
          <p:cNvPr id="32" name="文字方塊 31"/>
          <p:cNvSpPr txBox="1"/>
          <p:nvPr/>
        </p:nvSpPr>
        <p:spPr>
          <a:xfrm>
            <a:off x="1989634" y="828379"/>
            <a:ext cx="46805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FF0000"/>
                </a:solidFill>
                <a:latin typeface="SimHei" pitchFamily="2" charset="-122"/>
                <a:ea typeface="SimHei" pitchFamily="2" charset="-122"/>
              </a:rPr>
              <a:t>專業、安全、溫馨、關懷</a:t>
            </a:r>
            <a:endParaRPr lang="zh-TW" altLang="en-US" sz="3200" b="1" dirty="0">
              <a:solidFill>
                <a:srgbClr val="FF0000"/>
              </a:solidFill>
              <a:latin typeface="SimHei" pitchFamily="2" charset="-122"/>
              <a:ea typeface="SimHei" pitchFamily="2" charset="-122"/>
            </a:endParaRPr>
          </a:p>
        </p:txBody>
      </p:sp>
      <p:sp>
        <p:nvSpPr>
          <p:cNvPr id="42" name="文字方塊 41"/>
          <p:cNvSpPr txBox="1"/>
          <p:nvPr/>
        </p:nvSpPr>
        <p:spPr bwMode="auto">
          <a:xfrm>
            <a:off x="909513" y="108299"/>
            <a:ext cx="5544617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4400" b="1" dirty="0" smtClean="0">
                <a:solidFill>
                  <a:srgbClr val="0606E8"/>
                </a:solidFill>
                <a:latin typeface="標楷體" pitchFamily="65" charset="-120"/>
                <a:ea typeface="文鼎細黑" pitchFamily="49" charset="-120"/>
              </a:rPr>
              <a:t>衛生福利部基隆</a:t>
            </a:r>
            <a:r>
              <a:rPr kumimoji="0" lang="zh-TW" altLang="en-US" sz="4400" b="1" dirty="0">
                <a:solidFill>
                  <a:srgbClr val="0606E8"/>
                </a:solidFill>
                <a:latin typeface="標楷體" pitchFamily="65" charset="-120"/>
                <a:ea typeface="文鼎細黑" pitchFamily="49" charset="-120"/>
              </a:rPr>
              <a:t>醫院</a:t>
            </a:r>
            <a:endParaRPr kumimoji="0" lang="en-US" altLang="zh-TW" sz="4400" b="1" dirty="0">
              <a:solidFill>
                <a:srgbClr val="0606E8"/>
              </a:solidFill>
              <a:latin typeface="標楷體" pitchFamily="65" charset="-120"/>
              <a:ea typeface="文鼎細黑" pitchFamily="49" charset="-120"/>
            </a:endParaRPr>
          </a:p>
        </p:txBody>
      </p:sp>
      <p:sp>
        <p:nvSpPr>
          <p:cNvPr id="43" name="文字方塊 42"/>
          <p:cNvSpPr txBox="1"/>
          <p:nvPr/>
        </p:nvSpPr>
        <p:spPr bwMode="auto">
          <a:xfrm>
            <a:off x="837506" y="612354"/>
            <a:ext cx="58326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di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ush Script MT" pitchFamily="66" charset="0"/>
                <a:ea typeface="標楷體" pitchFamily="65" charset="-120"/>
              </a:rPr>
              <a:t>Keelung  Hospital Ministry of</a:t>
            </a:r>
            <a:r>
              <a:rPr lang="zh-TW" altLang="en-US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ush Script MT" pitchFamily="66" charset="0"/>
                <a:ea typeface="標楷體" pitchFamily="65" charset="-120"/>
              </a:rPr>
              <a:t> </a:t>
            </a:r>
            <a:r>
              <a:rPr lang="en-US" altLang="zh-TW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ush Script MT" pitchFamily="66" charset="0"/>
                <a:ea typeface="標楷體" pitchFamily="65" charset="-120"/>
              </a:rPr>
              <a:t>Health And</a:t>
            </a:r>
            <a:r>
              <a:rPr lang="zh-TW" altLang="en-US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ush Script MT" pitchFamily="66" charset="0"/>
                <a:ea typeface="標楷體" pitchFamily="65" charset="-120"/>
              </a:rPr>
              <a:t> </a:t>
            </a:r>
            <a:r>
              <a:rPr lang="en-US" altLang="zh-TW" sz="16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rush Script MT" pitchFamily="66" charset="0"/>
                <a:ea typeface="標楷體" pitchFamily="65" charset="-120"/>
              </a:rPr>
              <a:t>Welfare </a:t>
            </a:r>
            <a:endParaRPr kumimoji="0" lang="zh-TW" altLang="en-US" sz="1600" dirty="0">
              <a:latin typeface="Rockwell Condensed" pitchFamily="18" charset="0"/>
              <a:ea typeface="Batang" pitchFamily="18" charset="-127"/>
            </a:endParaRPr>
          </a:p>
        </p:txBody>
      </p:sp>
      <p:pic>
        <p:nvPicPr>
          <p:cNvPr id="45" name="Picture 5" descr="G:\玉蓮\My Pictures\花草紋樣圖檔\JPG\63-07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28000" contrast="28000"/>
          </a:blip>
          <a:srcRect/>
          <a:stretch>
            <a:fillRect/>
          </a:stretch>
        </p:blipFill>
        <p:spPr bwMode="auto">
          <a:xfrm>
            <a:off x="3285778" y="8869813"/>
            <a:ext cx="3357786" cy="275775"/>
          </a:xfrm>
          <a:prstGeom prst="rect">
            <a:avLst/>
          </a:prstGeom>
          <a:noFill/>
        </p:spPr>
      </p:pic>
      <p:sp>
        <p:nvSpPr>
          <p:cNvPr id="46" name="Text Box 96"/>
          <p:cNvSpPr txBox="1">
            <a:spLocks noChangeArrowheads="1"/>
          </p:cNvSpPr>
          <p:nvPr/>
        </p:nvSpPr>
        <p:spPr bwMode="auto">
          <a:xfrm>
            <a:off x="261442" y="8784110"/>
            <a:ext cx="6408712" cy="37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16" tIns="45709" rIns="91416" bIns="45709">
            <a:spAutoFit/>
          </a:bodyPr>
          <a:lstStyle/>
          <a:p>
            <a:pPr>
              <a:lnSpc>
                <a:spcPct val="4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zh-TW" altLang="en-US" sz="1400" b="1" dirty="0" smtClean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院   址</a:t>
            </a:r>
            <a:r>
              <a:rPr lang="zh-TW" altLang="en-US" sz="1400" b="1" dirty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：</a:t>
            </a:r>
            <a:r>
              <a:rPr lang="zh-TW" altLang="en-US" sz="1400" b="1" dirty="0" smtClean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基隆市信義區信二路</a:t>
            </a:r>
            <a:r>
              <a:rPr lang="en-US" altLang="zh-TW" sz="1400" b="1" dirty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268</a:t>
            </a:r>
            <a:r>
              <a:rPr lang="zh-TW" altLang="en-US" sz="1400" b="1" dirty="0" smtClean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號         電話</a:t>
            </a:r>
            <a:r>
              <a:rPr lang="zh-TW" altLang="en-US" sz="1400" b="1" dirty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：</a:t>
            </a:r>
            <a:r>
              <a:rPr lang="en-US" altLang="zh-TW" sz="1400" b="1" dirty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02-24292525-5503</a:t>
            </a:r>
            <a:r>
              <a:rPr lang="zh-TW" altLang="en-US" sz="1400" b="1" dirty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</a:t>
            </a:r>
            <a:r>
              <a:rPr lang="zh-TW" altLang="en-US" sz="1400" b="1" dirty="0" smtClean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王小姐 </a:t>
            </a:r>
            <a:endParaRPr lang="en-US" altLang="zh-TW" sz="1400" b="1" dirty="0" smtClean="0">
              <a:solidFill>
                <a:srgbClr val="80008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  <a:p>
            <a:pPr>
              <a:lnSpc>
                <a:spcPct val="40000"/>
              </a:lnSpc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en-US" altLang="zh-TW" sz="1400" b="1" dirty="0" smtClean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E-mail</a:t>
            </a:r>
            <a:r>
              <a:rPr lang="zh-TW" altLang="en-US" sz="1400" b="1" dirty="0" smtClean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：</a:t>
            </a:r>
            <a:r>
              <a:rPr lang="en-US" altLang="zh-TW" sz="1400" b="1" dirty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nurse @ </a:t>
            </a:r>
            <a:r>
              <a:rPr lang="en-US" altLang="zh-TW" sz="1400" b="1" dirty="0" smtClean="0">
                <a:solidFill>
                  <a:srgbClr val="800080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kln.mohw.gov.tw</a:t>
            </a:r>
            <a:endParaRPr lang="en-US" altLang="zh-TW" sz="1400" b="1" dirty="0">
              <a:solidFill>
                <a:srgbClr val="800080"/>
              </a:solidFill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pic>
        <p:nvPicPr>
          <p:cNvPr id="15" name="圖片 14" descr="部徽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765498" cy="7898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3573</TotalTime>
  <Words>643</Words>
  <Application>Microsoft Office PowerPoint</Application>
  <PresentationFormat>自訂</PresentationFormat>
  <Paragraphs>63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3" baseType="lpstr">
      <vt:lpstr>Batang</vt:lpstr>
      <vt:lpstr>Rockwell Condensed</vt:lpstr>
      <vt:lpstr>SimHei</vt:lpstr>
      <vt:lpstr>文鼎細黑</vt:lpstr>
      <vt:lpstr>新細明體</vt:lpstr>
      <vt:lpstr>標楷體</vt:lpstr>
      <vt:lpstr>Arial</vt:lpstr>
      <vt:lpstr>Brush Script MT</vt:lpstr>
      <vt:lpstr>Calibri</vt:lpstr>
      <vt:lpstr>Times New Roman</vt:lpstr>
      <vt:lpstr>Wingdings</vt:lpstr>
      <vt:lpstr>Office 佈景主題</vt:lpstr>
      <vt:lpstr>PowerPoint 簡報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hmisa</dc:creator>
  <cp:lastModifiedBy>hmisa</cp:lastModifiedBy>
  <cp:revision>337</cp:revision>
  <cp:lastPrinted>2025-10-08T01:12:20Z</cp:lastPrinted>
  <dcterms:created xsi:type="dcterms:W3CDTF">2011-09-23T02:30:07Z</dcterms:created>
  <dcterms:modified xsi:type="dcterms:W3CDTF">2025-12-16T07:17:47Z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1785498306</vt:i4>
  </property>
  <property fmtid="{D5CDD505-2E9C-101B-9397-08002B2CF9AE}" pid="3" name="_NewReviewCycle">
    <vt:lpwstr/>
  </property>
  <property fmtid="{D5CDD505-2E9C-101B-9397-08002B2CF9AE}" pid="4" name="_EmailSubject">
    <vt:lpwstr>新人表單</vt:lpwstr>
  </property>
  <property fmtid="{D5CDD505-2E9C-101B-9397-08002B2CF9AE}" pid="5" name="_AuthorEmail">
    <vt:lpwstr>kln00670@kln.mohw.gov.tw</vt:lpwstr>
  </property>
  <property fmtid="{D5CDD505-2E9C-101B-9397-08002B2CF9AE}" pid="6" name="_AuthorEmailDisplayName">
    <vt:lpwstr>護理科</vt:lpwstr>
  </property>
</Properties>
</file>