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50" r:id="rId2"/>
    <p:sldMasterId id="2147483728" r:id="rId3"/>
  </p:sldMasterIdLst>
  <p:notesMasterIdLst>
    <p:notesMasterId r:id="rId17"/>
  </p:notesMasterIdLst>
  <p:handoutMasterIdLst>
    <p:handoutMasterId r:id="rId18"/>
  </p:handoutMasterIdLst>
  <p:sldIdLst>
    <p:sldId id="441" r:id="rId4"/>
    <p:sldId id="462" r:id="rId5"/>
    <p:sldId id="363" r:id="rId6"/>
    <p:sldId id="474" r:id="rId7"/>
    <p:sldId id="475" r:id="rId8"/>
    <p:sldId id="476" r:id="rId9"/>
    <p:sldId id="468" r:id="rId10"/>
    <p:sldId id="470" r:id="rId11"/>
    <p:sldId id="471" r:id="rId12"/>
    <p:sldId id="472" r:id="rId13"/>
    <p:sldId id="473" r:id="rId14"/>
    <p:sldId id="309" r:id="rId15"/>
    <p:sldId id="308" r:id="rId16"/>
  </p:sldIdLst>
  <p:sldSz cx="9144000" cy="6858000" type="screen4x3"/>
  <p:notesSz cx="6889750" cy="100218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9900CC"/>
    <a:srgbClr val="FF0066"/>
    <a:srgbClr val="FF66FF"/>
    <a:srgbClr val="0000FF"/>
    <a:srgbClr val="000000"/>
    <a:srgbClr val="99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34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764" cy="502105"/>
          </a:xfrm>
          <a:prstGeom prst="rect">
            <a:avLst/>
          </a:prstGeom>
        </p:spPr>
        <p:txBody>
          <a:bodyPr vert="horz" lIns="89209" tIns="44604" rIns="89209" bIns="4460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446" y="1"/>
            <a:ext cx="2985764" cy="502105"/>
          </a:xfrm>
          <a:prstGeom prst="rect">
            <a:avLst/>
          </a:prstGeom>
        </p:spPr>
        <p:txBody>
          <a:bodyPr vert="horz" lIns="89209" tIns="44604" rIns="89209" bIns="44604" rtlCol="0"/>
          <a:lstStyle>
            <a:lvl1pPr algn="r">
              <a:defRPr sz="1200"/>
            </a:lvl1pPr>
          </a:lstStyle>
          <a:p>
            <a:fld id="{C6E5F669-6613-4BD2-93DC-6BC8C86999D0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9783"/>
            <a:ext cx="2985764" cy="502105"/>
          </a:xfrm>
          <a:prstGeom prst="rect">
            <a:avLst/>
          </a:prstGeom>
        </p:spPr>
        <p:txBody>
          <a:bodyPr vert="horz" lIns="89209" tIns="44604" rIns="89209" bIns="4460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446" y="9519783"/>
            <a:ext cx="2985764" cy="502105"/>
          </a:xfrm>
          <a:prstGeom prst="rect">
            <a:avLst/>
          </a:prstGeom>
        </p:spPr>
        <p:txBody>
          <a:bodyPr vert="horz" lIns="89209" tIns="44604" rIns="89209" bIns="44604" rtlCol="0" anchor="b"/>
          <a:lstStyle>
            <a:lvl1pPr algn="r">
              <a:defRPr sz="1200"/>
            </a:lvl1pPr>
          </a:lstStyle>
          <a:p>
            <a:fld id="{3C588983-4200-4FF9-A64A-F01431870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18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r">
              <a:defRPr sz="1300"/>
            </a:lvl1pPr>
          </a:lstStyle>
          <a:p>
            <a:fld id="{58D4ECEF-58F4-447F-91D3-118F1F5E056D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1" tIns="48316" rIns="96631" bIns="483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3033"/>
            <a:ext cx="5511800" cy="3946119"/>
          </a:xfrm>
          <a:prstGeom prst="rect">
            <a:avLst/>
          </a:prstGeom>
        </p:spPr>
        <p:txBody>
          <a:bodyPr vert="horz" lIns="96631" tIns="48316" rIns="96631" bIns="48316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r">
              <a:defRPr sz="1300"/>
            </a:lvl1pPr>
          </a:lstStyle>
          <a:p>
            <a:fld id="{8AEDCCD4-5913-4DCB-A83E-7B58F564C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59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3110A-F09E-4C38-9C0C-8511286372AF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1524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09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21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33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00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14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39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89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9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01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CCD4-5913-4DCB-A83E-7B58F564C4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3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54" name="Rectangle 42"/>
          <p:cNvSpPr>
            <a:spLocks noChangeArrowheads="1"/>
          </p:cNvSpPr>
          <p:nvPr/>
        </p:nvSpPr>
        <p:spPr bwMode="ltGray">
          <a:xfrm>
            <a:off x="0" y="1371600"/>
            <a:ext cx="9144000" cy="1579563"/>
          </a:xfrm>
          <a:prstGeom prst="rect">
            <a:avLst/>
          </a:prstGeom>
          <a:solidFill>
            <a:srgbClr val="FFCB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white">
          <a:xfrm>
            <a:off x="1295400" y="4114800"/>
            <a:ext cx="1112838" cy="2743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447800" y="12192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693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66942" name="Rectangle 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6944" name="Rectangle 32"/>
          <p:cNvSpPr>
            <a:spLocks noChangeArrowheads="1"/>
          </p:cNvSpPr>
          <p:nvPr/>
        </p:nvSpPr>
        <p:spPr bwMode="auto">
          <a:xfrm>
            <a:off x="6908800" y="64008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28A38-9946-42E9-A959-7BA431B8E276}" type="slidenum"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24480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6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2038350" cy="5943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962650" cy="5943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6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150" y="228600"/>
            <a:ext cx="756285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2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81150" y="228600"/>
            <a:ext cx="75628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990600" y="40005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53000" y="40005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7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150" y="228600"/>
            <a:ext cx="75628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4000500"/>
            <a:ext cx="3810000" cy="2171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1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150" y="228600"/>
            <a:ext cx="756285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953000" y="1676400"/>
            <a:ext cx="3810000" cy="4495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9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6566819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40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93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150" y="430730"/>
            <a:ext cx="7562850" cy="928838"/>
          </a:xfrm>
        </p:spPr>
        <p:txBody>
          <a:bodyPr/>
          <a:lstStyle>
            <a:lvl1pPr>
              <a:defRPr>
                <a:solidFill>
                  <a:srgbClr val="000099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華康細圓體" pitchFamily="49" charset="-120"/>
              </a:defRPr>
            </a:lvl1pPr>
            <a:lvl2pPr>
              <a:defRPr>
                <a:ea typeface="華康細圓體" pitchFamily="49" charset="-120"/>
              </a:defRPr>
            </a:lvl2pPr>
            <a:lvl3pPr>
              <a:defRPr>
                <a:ea typeface="華康細圓體" pitchFamily="49" charset="-120"/>
              </a:defRPr>
            </a:lvl3pPr>
            <a:lvl4pPr>
              <a:defRPr>
                <a:ea typeface="華康細圓體" pitchFamily="49" charset="-120"/>
              </a:defRPr>
            </a:lvl4pPr>
            <a:lvl5pPr>
              <a:defRPr>
                <a:ea typeface="華康細圓體" pitchFamily="49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9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79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37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17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357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86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845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06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619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1"/>
          <p:cNvSpPr>
            <a:spLocks noChangeArrowheads="1"/>
          </p:cNvSpPr>
          <p:nvPr userDrawn="1"/>
        </p:nvSpPr>
        <p:spPr bwMode="auto">
          <a:xfrm>
            <a:off x="0" y="407988"/>
            <a:ext cx="9144000" cy="865187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華康粗圓體" pitchFamily="49" charset="-120"/>
              <a:cs typeface="+mn-cs"/>
            </a:endParaRPr>
          </a:p>
        </p:txBody>
      </p:sp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1445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07988"/>
            <a:ext cx="7200800" cy="865187"/>
          </a:xfrm>
        </p:spPr>
        <p:txBody>
          <a:bodyPr>
            <a:normAutofit/>
          </a:bodyPr>
          <a:lstStyle>
            <a:lvl1pPr>
              <a:defRPr sz="4000">
                <a:ea typeface="全真中圓體" panose="0201060900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9F3BA-77A0-4DA6-B5CB-B5F872CAA170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2"/>
          </p:nvPr>
        </p:nvSpPr>
        <p:spPr>
          <a:xfrm>
            <a:off x="457200" y="1784555"/>
            <a:ext cx="8082116" cy="408530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Text Box 62"/>
          <p:cNvSpPr txBox="1">
            <a:spLocks noChangeArrowheads="1"/>
          </p:cNvSpPr>
          <p:nvPr userDrawn="1"/>
        </p:nvSpPr>
        <p:spPr bwMode="auto">
          <a:xfrm>
            <a:off x="8335477" y="6544375"/>
            <a:ext cx="5911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郭綜合 </a:t>
            </a:r>
          </a:p>
        </p:txBody>
      </p:sp>
      <p:sp>
        <p:nvSpPr>
          <p:cNvPr id="10" name="Rectangle 65"/>
          <p:cNvSpPr>
            <a:spLocks noChangeArrowheads="1"/>
          </p:cNvSpPr>
          <p:nvPr userDrawn="1"/>
        </p:nvSpPr>
        <p:spPr bwMode="auto">
          <a:xfrm>
            <a:off x="8748025" y="6558163"/>
            <a:ext cx="417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60EE7-FC95-4648-8DD4-5F47210FCC64}" type="slidenum"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11" name="Picture 69" descr="郭綜合院徽"/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67" y="6577413"/>
            <a:ext cx="294904" cy="1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792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772400" cy="1080120"/>
          </a:xfrm>
        </p:spPr>
        <p:txBody>
          <a:bodyPr>
            <a:normAutofit/>
          </a:bodyPr>
          <a:lstStyle>
            <a:lvl1pPr>
              <a:defRPr sz="4000">
                <a:ea typeface="全真顏體" panose="0201060900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AD323-D731-4158-8CC6-6A1D73B7BAE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7FFE5-AA7F-4B29-B9F3-7A3FB7516B02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8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94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404813"/>
            <a:ext cx="9144000" cy="86518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全真粗圓體" panose="02010609000101010101" pitchFamily="49" charset="-120"/>
              <a:cs typeface="+mn-cs"/>
            </a:endParaRPr>
          </a:p>
        </p:txBody>
      </p:sp>
      <p:pic>
        <p:nvPicPr>
          <p:cNvPr id="5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1906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200800" cy="865188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細圓體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DBF4F-30E4-4E58-829C-0A648BFBC2DF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66163" y="6448425"/>
            <a:ext cx="442912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B8B97-8FA4-46B4-958D-CDC34FE1AF58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96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404813"/>
            <a:ext cx="9144000" cy="865187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全真中圓體" pitchFamily="49" charset="-120"/>
              <a:cs typeface="+mn-cs"/>
            </a:endParaRPr>
          </a:p>
        </p:txBody>
      </p:sp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9575"/>
            <a:ext cx="11795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09574"/>
            <a:ext cx="7200800" cy="862013"/>
          </a:xfrm>
        </p:spPr>
        <p:txBody>
          <a:bodyPr>
            <a:normAutofit/>
          </a:bodyPr>
          <a:lstStyle>
            <a:lvl1pPr>
              <a:defRPr sz="3200" b="0">
                <a:ea typeface="華康粗圓體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8950D-6F41-4AD4-A16D-0C696B3B9C15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66163" y="6448425"/>
            <a:ext cx="442912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1C501-5038-4564-A0C9-1CF8F30CED35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7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8"/>
          <p:cNvSpPr>
            <a:spLocks noChangeArrowheads="1"/>
          </p:cNvSpPr>
          <p:nvPr userDrawn="1"/>
        </p:nvSpPr>
        <p:spPr bwMode="auto">
          <a:xfrm>
            <a:off x="0" y="403225"/>
            <a:ext cx="9144000" cy="865188"/>
          </a:xfrm>
          <a:prstGeom prst="rect">
            <a:avLst/>
          </a:prstGeom>
          <a:solidFill>
            <a:srgbClr val="FF0000">
              <a:alpha val="14117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全真中圓體" pitchFamily="49" charset="-120"/>
              <a:cs typeface="+mn-cs"/>
            </a:endParaRPr>
          </a:p>
        </p:txBody>
      </p:sp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225"/>
            <a:ext cx="11811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03572"/>
            <a:ext cx="7200800" cy="865188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2ADE2-0008-4AEC-942D-15C6A2462315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68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>
            <a:spLocks noChangeArrowheads="1"/>
          </p:cNvSpPr>
          <p:nvPr userDrawn="1"/>
        </p:nvSpPr>
        <p:spPr bwMode="auto">
          <a:xfrm>
            <a:off x="574431" y="408294"/>
            <a:ext cx="9144000" cy="865188"/>
          </a:xfrm>
          <a:prstGeom prst="rect">
            <a:avLst/>
          </a:prstGeom>
          <a:solidFill>
            <a:srgbClr val="FF0000">
              <a:alpha val="14117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華康粗圓體" pitchFamily="49" charset="-120"/>
              <a:cs typeface="+mn-cs"/>
            </a:endParaRPr>
          </a:p>
        </p:txBody>
      </p:sp>
      <p:pic>
        <p:nvPicPr>
          <p:cNvPr id="5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3225"/>
            <a:ext cx="11811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 userDrawn="1"/>
        </p:nvSpPr>
        <p:spPr>
          <a:xfrm>
            <a:off x="1692275" y="404813"/>
            <a:ext cx="7200900" cy="8651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全真中圓體" panose="02010609000101010101" pitchFamily="49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粗圓體" pitchFamily="49" charset="-120"/>
                <a:cs typeface="+mj-cs"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FCEEA-F6E1-4C0F-ABD5-683114C3F1DB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66163" y="6448425"/>
            <a:ext cx="442912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8BD11-475F-4610-B046-B94B09D39C16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48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25A2C-F13A-4492-8FA3-117876497ECE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59D7C-DADE-4F29-A858-EEC0C21BC3E2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702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B6315-886D-4B0F-8632-D9B1BD2DB5E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4E175-7E49-46DF-8EB2-1DEC620120DE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1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B5D9E-B42A-4432-B946-7472764E1171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C9DF8-5131-4EAA-9E09-0BC5E3B41259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08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664DB-BEF0-456B-B2BA-C7321746CE1B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DD09F-2F15-4080-BB29-2B029725167D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0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DB2FA-316A-4BAE-BE3B-0CF1D57D1877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992C0-F1EB-4F9C-B99C-C5562A73CB8A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19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24281-17AC-45F8-9959-034D791827BC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AD3A8-BE26-4BC4-8778-07AB941E00FD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42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55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5BBAD2-8E76-48D7-972A-C9E8291F27B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6AA8C-1207-4CD6-AB02-C227994D86ED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41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35580-5CF2-4016-87A8-D350A8F3D2D8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55E0F-26D2-40A0-ABF0-B40E88A05701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91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130E6-8BA2-43C4-ACE8-17CC45AC3E20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06613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C876F-B67A-4FC7-A6DB-546137E2F1E3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66842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19925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32909-DAC7-4593-95C7-AEC77D53E86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29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34395-03C9-4ABF-AFB7-C4B539D68581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98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3B7F16-D25E-48B1-96F8-456CE063FFB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36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358627-BC46-4B3C-818A-70DCFD6CD43B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6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3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590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 Narrow" pitchFamily="34" charset="0"/>
                <a:ea typeface="新細明體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591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 Narrow" pitchFamily="34" charset="0"/>
                <a:ea typeface="新細明體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ltGray">
          <a:xfrm>
            <a:off x="0" y="390525"/>
            <a:ext cx="9144000" cy="1103313"/>
          </a:xfrm>
          <a:prstGeom prst="rect">
            <a:avLst/>
          </a:prstGeom>
          <a:solidFill>
            <a:srgbClr val="FFE1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65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1581150" y="228600"/>
            <a:ext cx="7562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65943" name="Picture 55" descr="未命名 - 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17513"/>
            <a:ext cx="1558925" cy="1141412"/>
          </a:xfrm>
          <a:prstGeom prst="rect">
            <a:avLst/>
          </a:prstGeom>
          <a:noFill/>
        </p:spPr>
      </p:pic>
      <p:sp>
        <p:nvSpPr>
          <p:cNvPr id="165950" name="Text Box 62"/>
          <p:cNvSpPr txBox="1">
            <a:spLocks noChangeArrowheads="1"/>
          </p:cNvSpPr>
          <p:nvPr/>
        </p:nvSpPr>
        <p:spPr bwMode="auto">
          <a:xfrm>
            <a:off x="8335477" y="6544375"/>
            <a:ext cx="5911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郭綜合 </a:t>
            </a:r>
          </a:p>
        </p:txBody>
      </p:sp>
      <p:sp>
        <p:nvSpPr>
          <p:cNvPr id="165953" name="Rectangle 65"/>
          <p:cNvSpPr>
            <a:spLocks noChangeArrowheads="1"/>
          </p:cNvSpPr>
          <p:nvPr/>
        </p:nvSpPr>
        <p:spPr bwMode="auto">
          <a:xfrm>
            <a:off x="8748025" y="6558163"/>
            <a:ext cx="417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60EE7-FC95-4648-8DD4-5F47210FCC64}" type="slidenum"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2" r:id="rId16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+mj-lt"/>
          <a:ea typeface="華康粗圓體" pitchFamily="49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A200A2"/>
          </a:solidFill>
          <a:latin typeface="Arial" charset="0"/>
          <a:ea typeface="全真顏體" pitchFamily="49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kumimoji="1" sz="3200">
          <a:solidFill>
            <a:schemeClr val="tx1"/>
          </a:solidFill>
          <a:latin typeface="+mn-lt"/>
          <a:ea typeface="華康細圓體" pitchFamily="49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10000"/>
        <a:buBlip>
          <a:blip r:embed="rId20"/>
        </a:buBlip>
        <a:defRPr kumimoji="1" sz="2800">
          <a:solidFill>
            <a:schemeClr val="tx1"/>
          </a:solidFill>
          <a:latin typeface="+mn-lt"/>
          <a:ea typeface="華康細圓體" pitchFamily="49" charset="-12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華康細圓體" pitchFamily="49" charset="-12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華康細圓體" pitchFamily="49" charset="-12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細圓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32B5-1604-4791-9E16-7EEB34318BF3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9C7B-EA8E-489C-85DA-D93D102E0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52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D8954-3429-46EE-A694-F07555F53BBC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1B53E-41DF-4E92-805F-2068E4EEAA3C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華康粗圓體" pitchFamily="49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華康粗圓體" pitchFamily="49" charset="-120"/>
              <a:cs typeface="+mn-cs"/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 userDrawn="1"/>
        </p:nvSpPr>
        <p:spPr bwMode="auto">
          <a:xfrm>
            <a:off x="8335477" y="6544375"/>
            <a:ext cx="5911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郭綜合 </a:t>
            </a:r>
          </a:p>
        </p:txBody>
      </p:sp>
      <p:sp>
        <p:nvSpPr>
          <p:cNvPr id="8" name="Rectangle 65"/>
          <p:cNvSpPr>
            <a:spLocks noChangeArrowheads="1"/>
          </p:cNvSpPr>
          <p:nvPr userDrawn="1"/>
        </p:nvSpPr>
        <p:spPr bwMode="auto">
          <a:xfrm>
            <a:off x="8748025" y="6558163"/>
            <a:ext cx="417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60EE7-FC95-4648-8DD4-5F47210FCC64}" type="slidenum"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9" r:id="rId2"/>
    <p:sldLayoutId id="214748373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8" r:id="rId19"/>
    <p:sldLayoutId id="214748374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華康粗圓體" pitchFamily="49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全真中圓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華康細圓體" pitchFamily="49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華康細圓體" pitchFamily="49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華康細圓體" pitchFamily="49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華康細圓體" pitchFamily="49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華康細圓體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1814513" y="531813"/>
            <a:ext cx="56880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dist">
              <a:lnSpc>
                <a:spcPct val="110000"/>
              </a:lnSpc>
              <a:spcBef>
                <a:spcPct val="20000"/>
              </a:spcBef>
              <a:defRPr/>
            </a:pPr>
            <a:r>
              <a:rPr lang="zh-TW" altLang="en-US" sz="4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真中圓體" pitchFamily="49" charset="-120"/>
                <a:ea typeface="華康細圓體" pitchFamily="49" charset="-120"/>
              </a:rPr>
              <a:t>郭綜合</a:t>
            </a:r>
            <a:r>
              <a:rPr lang="zh-TW" altLang="en-US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真中圓體" pitchFamily="49" charset="-120"/>
                <a:ea typeface="華康細圓體" pitchFamily="49" charset="-120"/>
              </a:rPr>
              <a:t>醫院</a:t>
            </a:r>
            <a:endParaRPr lang="zh-TW" altLang="en-US" sz="48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全真中圓體" pitchFamily="49" charset="-120"/>
              <a:ea typeface="華康細圓體" pitchFamily="49" charset="-120"/>
            </a:endParaRPr>
          </a:p>
        </p:txBody>
      </p:sp>
      <p:pic>
        <p:nvPicPr>
          <p:cNvPr id="8" name="Picture 15" descr="______DSCF358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824189" y="2237391"/>
            <a:ext cx="5389440" cy="3161292"/>
          </a:xfrm>
          <a:prstGeom prst="rect">
            <a:avLst/>
          </a:prstGeom>
          <a:solidFill>
            <a:schemeClr val="accent1"/>
          </a:solidFill>
          <a:ln>
            <a:solidFill>
              <a:srgbClr val="B2B2B2"/>
            </a:solidFill>
          </a:ln>
          <a:effectLst>
            <a:glow rad="381000">
              <a:schemeClr val="accent4">
                <a:lumMod val="65000"/>
                <a:lumOff val="35000"/>
                <a:alpha val="38000"/>
              </a:schemeClr>
            </a:glow>
            <a:outerShdw blurRad="647700" dist="50800" dir="13260000" algn="ctr" rotWithShape="0">
              <a:srgbClr val="000000">
                <a:alpha val="32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 extrusionH="63500">
            <a:bevelT w="165100"/>
            <a:bevelB w="184150" h="177800" prst="angle"/>
          </a:sp3d>
        </p:spPr>
      </p:pic>
    </p:spTree>
    <p:extLst>
      <p:ext uri="{BB962C8B-B14F-4D97-AF65-F5344CB8AC3E}">
        <p14:creationId xmlns:p14="http://schemas.microsoft.com/office/powerpoint/2010/main" val="408108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417150" cy="865188"/>
          </a:xfrm>
        </p:spPr>
        <p:txBody>
          <a:bodyPr>
            <a:normAutofit/>
          </a:bodyPr>
          <a:lstStyle/>
          <a:p>
            <a:r>
              <a:rPr lang="zh-TW" altLang="zh-TW" b="0" dirty="0">
                <a:solidFill>
                  <a:srgbClr val="800080"/>
                </a:solidFill>
                <a:ea typeface="全真中圓體" panose="02010609000101010101" pitchFamily="49" charset="-120"/>
              </a:rPr>
              <a:t>就業獎</a:t>
            </a:r>
            <a:r>
              <a:rPr lang="zh-TW" altLang="zh-TW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助學金</a:t>
            </a:r>
            <a:r>
              <a:rPr lang="zh-TW" altLang="en-US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措施</a:t>
            </a:r>
            <a:endParaRPr lang="zh-TW" altLang="en-US" b="0" dirty="0">
              <a:solidFill>
                <a:srgbClr val="800080"/>
              </a:solidFill>
              <a:ea typeface="全真中圓體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951" y="1529372"/>
            <a:ext cx="8878403" cy="4372666"/>
          </a:xfrm>
        </p:spPr>
        <p:txBody>
          <a:bodyPr/>
          <a:lstStyle/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zh-TW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申請</a:t>
            </a:r>
            <a:r>
              <a:rPr lang="zh-TW" altLang="zh-TW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對象</a:t>
            </a:r>
            <a:r>
              <a:rPr lang="zh-TW" altLang="zh-TW" sz="2800" dirty="0"/>
              <a:t>：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護理科系大學</a:t>
            </a:r>
            <a:r>
              <a:rPr lang="en-US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二技</a:t>
            </a:r>
            <a:r>
              <a:rPr lang="en-US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四</a:t>
            </a:r>
            <a:r>
              <a:rPr lang="zh-TW" altLang="zh-TW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技</a:t>
            </a:r>
            <a:r>
              <a:rPr lang="en-US" altLang="zh-TW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zh-TW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五專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各</a:t>
            </a:r>
            <a:r>
              <a:rPr lang="zh-TW" altLang="zh-TW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年級</a:t>
            </a:r>
            <a:endParaRPr lang="en-US" altLang="zh-TW" sz="2800" b="0" dirty="0" smtClean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申請</a:t>
            </a: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時間</a:t>
            </a:r>
            <a:r>
              <a:rPr lang="zh-TW" altLang="en-US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：每年開放</a:t>
            </a:r>
            <a:r>
              <a:rPr lang="en-US" altLang="zh-TW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</a:t>
            </a:r>
            <a:r>
              <a:rPr lang="zh-TW" altLang="en-US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次申請時間</a:t>
            </a:r>
            <a:endParaRPr lang="en-US" altLang="zh-TW" sz="2800" b="0" dirty="0" smtClean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獎助金額</a:t>
            </a:r>
            <a:r>
              <a:rPr lang="zh-TW" altLang="en-US" sz="28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每申請</a:t>
            </a:r>
            <a:r>
              <a:rPr lang="zh-TW" altLang="zh-TW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一學年</a:t>
            </a:r>
            <a:r>
              <a:rPr lang="zh-TW" altLang="zh-TW" sz="2800" dirty="0" smtClean="0"/>
              <a:t>，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獎助學金</a:t>
            </a:r>
            <a:r>
              <a:rPr lang="zh-TW" altLang="zh-TW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十二萬元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整</a:t>
            </a:r>
          </a:p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獎助</a:t>
            </a:r>
            <a:r>
              <a:rPr lang="zh-TW" altLang="zh-TW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合約</a:t>
            </a:r>
            <a:r>
              <a:rPr lang="zh-TW" altLang="en-US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：</a:t>
            </a:r>
            <a:r>
              <a:rPr lang="zh-TW" altLang="zh-TW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每申請</a:t>
            </a:r>
            <a:r>
              <a:rPr lang="zh-TW" altLang="zh-TW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一</a:t>
            </a:r>
            <a:r>
              <a:rPr lang="zh-TW" altLang="zh-TW" sz="28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學年</a:t>
            </a:r>
            <a:r>
              <a:rPr lang="zh-TW" altLang="zh-TW" sz="2800" dirty="0" smtClean="0"/>
              <a:t>，</a:t>
            </a:r>
            <a:r>
              <a:rPr lang="zh-TW" altLang="en-US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則需加</a:t>
            </a:r>
            <a:r>
              <a:rPr lang="zh-TW" altLang="zh-TW" sz="28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服務</a:t>
            </a:r>
            <a:r>
              <a:rPr lang="zh-TW" altLang="zh-TW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ㄧ</a:t>
            </a:r>
            <a:r>
              <a:rPr lang="zh-TW" altLang="zh-TW" sz="28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endParaRPr lang="en-US" altLang="zh-TW" sz="2800" b="0" dirty="0">
              <a:solidFill>
                <a:srgbClr val="800080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28650" lvl="1" indent="-355600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實習時間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：最後一哩需至本院</a:t>
            </a:r>
            <a:r>
              <a:rPr lang="zh-TW" altLang="en-US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實習六</a:t>
            </a:r>
            <a:r>
              <a:rPr lang="zh-TW" altLang="en-US" sz="28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週</a:t>
            </a:r>
            <a:endParaRPr lang="zh-TW" altLang="en-US" sz="2800" b="0" u="sng" dirty="0">
              <a:solidFill>
                <a:srgbClr val="800080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5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2941" y="367142"/>
            <a:ext cx="7200800" cy="865188"/>
          </a:xfrm>
        </p:spPr>
        <p:txBody>
          <a:bodyPr>
            <a:normAutofit/>
          </a:bodyPr>
          <a:lstStyle/>
          <a:p>
            <a:r>
              <a:rPr lang="zh-TW" altLang="en-US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應屆</a:t>
            </a:r>
            <a:r>
              <a:rPr lang="zh-TW" altLang="en-US" b="0" dirty="0">
                <a:solidFill>
                  <a:srgbClr val="800080"/>
                </a:solidFill>
                <a:ea typeface="全真中圓體" panose="02010609000101010101" pitchFamily="49" charset="-120"/>
              </a:rPr>
              <a:t>畢業生就業早鳥方案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214" y="1664817"/>
            <a:ext cx="8546786" cy="4834837"/>
          </a:xfrm>
        </p:spPr>
        <p:txBody>
          <a:bodyPr/>
          <a:lstStyle/>
          <a:p>
            <a:pPr marL="261938" indent="-261938" eaLnBrk="1" hangingPunct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報到後通過試用期，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方能請領</a:t>
            </a: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獎勵金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 </a:t>
            </a:r>
            <a:r>
              <a:rPr lang="zh-TW" altLang="zh-TW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具護理執照</a:t>
            </a:r>
            <a:r>
              <a:rPr lang="en-US" altLang="zh-TW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--</a:t>
            </a:r>
            <a:r>
              <a:rPr lang="zh-TW" altLang="en-US" sz="12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6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15,000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元、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7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12,000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元、</a:t>
            </a:r>
            <a:endParaRPr lang="en-US" altLang="zh-TW" sz="24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                       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8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9,000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元。</a:t>
            </a:r>
            <a:endParaRPr lang="en-US" altLang="zh-TW" sz="24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 </a:t>
            </a:r>
            <a:r>
              <a:rPr lang="zh-TW" altLang="zh-TW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未具護理執照</a:t>
            </a:r>
            <a:r>
              <a:rPr lang="en-US" altLang="zh-TW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--</a:t>
            </a:r>
            <a:r>
              <a:rPr lang="zh-TW" altLang="en-US" sz="240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6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10,000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元、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7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8,000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元、</a:t>
            </a:r>
            <a:endParaRPr lang="en-US" altLang="zh-TW" sz="24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                           </a:t>
            </a:r>
            <a:r>
              <a:rPr lang="en-US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8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月報到</a:t>
            </a:r>
            <a:r>
              <a:rPr lang="zh-TW" altLang="en-US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6,000</a:t>
            </a:r>
            <a:r>
              <a:rPr lang="zh-TW" altLang="zh-TW" sz="24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元。</a:t>
            </a:r>
            <a:endParaRPr lang="en-US" altLang="zh-TW" sz="24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261938" indent="-261938" eaLnBrk="1" hangingPunct="1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不適用已申請獎學金人員</a:t>
            </a:r>
            <a:endParaRPr lang="en-US" altLang="zh-TW" sz="2400" dirty="0">
              <a:solidFill>
                <a:srgbClr val="0000FF"/>
              </a:solidFill>
              <a:latin typeface="Arial" pitchFamily="34" charset="0"/>
              <a:ea typeface="全真中圓體" panose="02010609000101010101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1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105" y="4632908"/>
            <a:ext cx="6337300" cy="1463675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kumimoji="0"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全真中圓體" panose="02010609000101010101" pitchFamily="49" charset="-120"/>
              </a:rPr>
              <a:t>竭誠歡迎及邀請您加入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kumimoji="0"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全真中圓體" panose="02010609000101010101" pitchFamily="49" charset="-120"/>
              </a:rPr>
              <a:t>郭綜合醫院醫護團隊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4" r="4705" b="5428"/>
          <a:stretch/>
        </p:blipFill>
        <p:spPr>
          <a:xfrm>
            <a:off x="1082722" y="681984"/>
            <a:ext cx="7408136" cy="36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460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15636"/>
            <a:ext cx="5683250" cy="895639"/>
          </a:xfrm>
        </p:spPr>
        <p:txBody>
          <a:bodyPr/>
          <a:lstStyle/>
          <a:p>
            <a:pPr algn="dist"/>
            <a:r>
              <a:rPr kumimoji="0" lang="zh-TW" altLang="en-US" sz="4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全真中圓體" panose="02010609000101010101" pitchFamily="49" charset="-120"/>
              </a:rPr>
              <a:t>郭綜合醫院聯絡方式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989138"/>
            <a:ext cx="5292725" cy="41767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kumimoji="0" lang="zh-TW" altLang="en-US" sz="2800" dirty="0">
                <a:ea typeface="+mn-ea"/>
                <a:cs typeface="Arial" pitchFamily="34" charset="0"/>
              </a:rPr>
              <a:t>聯絡單位：郭綜合醫院護理部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kumimoji="0" lang="zh-TW" altLang="en-US" sz="2800" dirty="0">
                <a:ea typeface="+mn-ea"/>
                <a:cs typeface="Arial" pitchFamily="34" charset="0"/>
              </a:rPr>
              <a:t>聯絡電話：</a:t>
            </a:r>
            <a:r>
              <a:rPr kumimoji="0" lang="en-US" altLang="zh-TW" sz="2800" dirty="0">
                <a:ea typeface="+mn-ea"/>
                <a:cs typeface="Arial" pitchFamily="34" charset="0"/>
              </a:rPr>
              <a:t>(06)222111#5300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kumimoji="0" lang="en-US" altLang="zh-TW" sz="2800" dirty="0">
                <a:ea typeface="+mn-ea"/>
                <a:cs typeface="Arial" pitchFamily="34" charset="0"/>
              </a:rPr>
              <a:t>E-mail</a:t>
            </a:r>
            <a:r>
              <a:rPr kumimoji="0" lang="zh-TW" altLang="en-US" sz="2800" dirty="0">
                <a:ea typeface="+mn-ea"/>
                <a:cs typeface="Arial" pitchFamily="34" charset="0"/>
              </a:rPr>
              <a:t>：</a:t>
            </a:r>
            <a:r>
              <a:rPr kumimoji="0" lang="en-US" altLang="zh-TW" sz="2800" dirty="0">
                <a:ea typeface="+mn-ea"/>
                <a:cs typeface="Arial" pitchFamily="34" charset="0"/>
              </a:rPr>
              <a:t>nurse@kgh.com.tw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kumimoji="0" lang="zh-TW" altLang="en-US" sz="2800" dirty="0">
                <a:ea typeface="+mn-ea"/>
                <a:cs typeface="Arial" pitchFamily="34" charset="0"/>
              </a:rPr>
              <a:t>住址：台南市民生路</a:t>
            </a:r>
            <a:r>
              <a:rPr kumimoji="0" lang="en-US" altLang="zh-TW" sz="2800" dirty="0">
                <a:ea typeface="+mn-ea"/>
                <a:cs typeface="Arial" pitchFamily="34" charset="0"/>
              </a:rPr>
              <a:t>2</a:t>
            </a:r>
            <a:r>
              <a:rPr kumimoji="0" lang="zh-TW" altLang="en-US" sz="2800" dirty="0">
                <a:ea typeface="+mn-ea"/>
                <a:cs typeface="Arial" pitchFamily="34" charset="0"/>
              </a:rPr>
              <a:t>段</a:t>
            </a:r>
            <a:r>
              <a:rPr kumimoji="0" lang="en-US" altLang="zh-TW" sz="2800" dirty="0">
                <a:ea typeface="+mn-ea"/>
                <a:cs typeface="Arial" pitchFamily="34" charset="0"/>
              </a:rPr>
              <a:t>22</a:t>
            </a:r>
            <a:r>
              <a:rPr kumimoji="0" lang="zh-TW" altLang="en-US" sz="2800" dirty="0">
                <a:ea typeface="+mn-ea"/>
                <a:cs typeface="Arial" pitchFamily="34" charset="0"/>
              </a:rPr>
              <a:t>號</a:t>
            </a:r>
          </a:p>
        </p:txBody>
      </p:sp>
      <p:pic>
        <p:nvPicPr>
          <p:cNvPr id="634885" name="Picture 5" descr="HOSPITAL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3409950" cy="527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72292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P613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82787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74DC"/>
                  </a:outerShdw>
                </a:effectLst>
              </a14:hiddenEffects>
            </a:ext>
          </a:extLst>
        </p:spPr>
      </p:pic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2620530" y="556244"/>
            <a:ext cx="335676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0000CC"/>
                </a:solidFill>
                <a:latin typeface="全真顏體" pitchFamily="49" charset="-120"/>
                <a:ea typeface="全真粗圓體" panose="02010609000101010101" pitchFamily="49" charset="-120"/>
              </a:rPr>
              <a:t>護理單位分佈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854015" y="1820312"/>
          <a:ext cx="7643004" cy="45373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16409">
                  <a:extLst>
                    <a:ext uri="{9D8B030D-6E8A-4147-A177-3AD203B41FA5}">
                      <a16:colId xmlns:a16="http://schemas.microsoft.com/office/drawing/2014/main" xmlns="" val="800696705"/>
                    </a:ext>
                  </a:extLst>
                </a:gridCol>
                <a:gridCol w="2377377">
                  <a:extLst>
                    <a:ext uri="{9D8B030D-6E8A-4147-A177-3AD203B41FA5}">
                      <a16:colId xmlns:a16="http://schemas.microsoft.com/office/drawing/2014/main" xmlns="" val="2331379934"/>
                    </a:ext>
                  </a:extLst>
                </a:gridCol>
                <a:gridCol w="2349218">
                  <a:extLst>
                    <a:ext uri="{9D8B030D-6E8A-4147-A177-3AD203B41FA5}">
                      <a16:colId xmlns:a16="http://schemas.microsoft.com/office/drawing/2014/main" xmlns="" val="752081534"/>
                    </a:ext>
                  </a:extLst>
                </a:gridCol>
              </a:tblGrid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rgbClr val="FF66FF"/>
                          </a:solidFill>
                          <a:ea typeface="+mn-ea"/>
                        </a:rPr>
                        <a:t>綜合病房</a:t>
                      </a:r>
                      <a:r>
                        <a:rPr lang="en-US" altLang="zh-TW" sz="2000" b="0" dirty="0" smtClean="0">
                          <a:solidFill>
                            <a:srgbClr val="FF66FF"/>
                          </a:solidFill>
                          <a:ea typeface="+mn-ea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rgbClr val="FF66FF"/>
                          </a:solidFill>
                          <a:ea typeface="+mn-ea"/>
                        </a:rPr>
                        <a:t>成大合作病房</a:t>
                      </a:r>
                      <a:r>
                        <a:rPr lang="en-US" altLang="zh-TW" sz="2000" b="0" dirty="0" smtClean="0">
                          <a:solidFill>
                            <a:srgbClr val="FF66FF"/>
                          </a:solidFill>
                          <a:ea typeface="+mn-ea"/>
                        </a:rPr>
                        <a:t>)</a:t>
                      </a:r>
                      <a:endParaRPr lang="zh-TW" altLang="en-US" sz="2000" b="0" dirty="0">
                        <a:solidFill>
                          <a:srgbClr val="FF66FF"/>
                        </a:solidFill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>
                          <a:ea typeface="全真中圓體" panose="02010609000101010101"/>
                        </a:rPr>
                        <a:t>加護中心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手術室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4683167"/>
                  </a:ext>
                </a:extLst>
              </a:tr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內腫病房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洗腎中心</a:t>
                      </a:r>
                      <a:endParaRPr lang="zh-TW" altLang="en-US" sz="2000" b="0" dirty="0">
                        <a:ea typeface="全真中圓體" panose="02010609000101010101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門    診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8316856"/>
                  </a:ext>
                </a:extLst>
              </a:tr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ea typeface="+mn-ea"/>
                        </a:rPr>
                        <a:t>內科病房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急診室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檢查中心</a:t>
                      </a:r>
                      <a:endParaRPr lang="zh-TW" altLang="en-US" sz="2000" b="0" dirty="0" smtClean="0"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2822551"/>
                  </a:ext>
                </a:extLst>
              </a:tr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內外病房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新生兒加護中心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社區護理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3138941"/>
                  </a:ext>
                </a:extLst>
              </a:tr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ea typeface="+mn-ea"/>
                        </a:rPr>
                        <a:t>婦兒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外病房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嬰兒病房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安寧居家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91008898"/>
                  </a:ext>
                </a:extLst>
              </a:tr>
              <a:tr h="629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ea typeface="+mn-ea"/>
                        </a:rPr>
                        <a:t>隔離病房</a:t>
                      </a:r>
                      <a:endParaRPr lang="zh-TW" altLang="en-US" sz="2000" b="0" dirty="0"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ea typeface="全真中圓體" panose="02010609000101010101"/>
                        </a:rPr>
                        <a:t>嬰兒室</a:t>
                      </a:r>
                      <a:endParaRPr lang="zh-TW" altLang="en-US" sz="2000" b="0" dirty="0">
                        <a:ea typeface="全真中圓體" panose="02010609000101010101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居家護理所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915887"/>
                  </a:ext>
                </a:extLst>
              </a:tr>
              <a:tr h="758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ea typeface="+mn-ea"/>
                        </a:rPr>
                        <a:t>慢性呼吸照護</a:t>
                      </a: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病房</a:t>
                      </a:r>
                      <a:endParaRPr lang="zh-TW" altLang="en-US" sz="2000" b="0" dirty="0">
                        <a:ea typeface="全真中圓體" panose="02010609000101010101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ea typeface="+mn-ea"/>
                        </a:rPr>
                        <a:t>產    房</a:t>
                      </a:r>
                      <a:endParaRPr lang="zh-TW" altLang="en-US" sz="2000" b="0" dirty="0">
                        <a:ea typeface="全真中圓體" panose="02010609000101010101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+mn-ea"/>
                        </a:rPr>
                        <a:t>產後照護中心</a:t>
                      </a:r>
                      <a:endParaRPr lang="zh-TW" altLang="en-US" sz="2000" b="0" dirty="0" smtClean="0"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753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44260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713" y="703263"/>
            <a:ext cx="572116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1pPr>
            <a:lvl2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2pPr>
            <a:lvl3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3pPr>
            <a:lvl4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4pPr>
            <a:lvl5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5pPr>
            <a:lvl6pPr marL="8001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6pPr>
            <a:lvl7pPr marL="12573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7pPr>
            <a:lvl8pPr marL="17145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8pPr>
            <a:lvl9pPr marL="21717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54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真顏體" pitchFamily="49" charset="-120"/>
                <a:ea typeface="全真中圓體" panose="02010609000101010101" pitchFamily="49" charset="-120"/>
              </a:rPr>
              <a:t>薪資福利</a:t>
            </a:r>
            <a:endParaRPr lang="zh-TW" altLang="en-US" sz="5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全真顏體" pitchFamily="49" charset="-120"/>
              <a:ea typeface="全真中圓體" panose="02010609000101010101" pitchFamily="49" charset="-120"/>
            </a:endParaRPr>
          </a:p>
        </p:txBody>
      </p:sp>
      <p:pic>
        <p:nvPicPr>
          <p:cNvPr id="45059" name="Picture 3" descr="聖母院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77633"/>
            <a:ext cx="54006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139737" y="5994787"/>
            <a:ext cx="3158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    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法國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‧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巴黎聖母院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(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郭宗正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  <a:cs typeface="全真中圓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86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5188"/>
          </a:xfrm>
        </p:spPr>
        <p:txBody>
          <a:bodyPr>
            <a:noAutofit/>
          </a:bodyPr>
          <a:lstStyle/>
          <a:p>
            <a:r>
              <a:rPr lang="zh-TW" altLang="en-US" b="0" dirty="0">
                <a:solidFill>
                  <a:srgbClr val="800080"/>
                </a:solidFill>
                <a:effectLst/>
                <a:latin typeface="全真顏體" pitchFamily="49" charset="-120"/>
                <a:ea typeface="全真中圓體" panose="02010609000101010101" pitchFamily="49" charset="-120"/>
              </a:rPr>
              <a:t>薪資福利 </a:t>
            </a:r>
            <a:r>
              <a:rPr lang="en-US" altLang="zh-TW" b="0" dirty="0">
                <a:solidFill>
                  <a:srgbClr val="800080"/>
                </a:solidFill>
                <a:effectLst/>
                <a:ea typeface="全真中圓體" panose="02010609000101010101" pitchFamily="49" charset="-120"/>
              </a:rPr>
              <a:t>(1)</a:t>
            </a:r>
            <a:endParaRPr lang="zh-TW" altLang="en-US" b="0" dirty="0">
              <a:solidFill>
                <a:srgbClr val="0000FF"/>
              </a:solidFill>
              <a:effectLst/>
              <a:ea typeface="全真中圓體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602" y="1330234"/>
            <a:ext cx="8905041" cy="5192411"/>
          </a:xfrm>
        </p:spPr>
        <p:txBody>
          <a:bodyPr/>
          <a:lstStyle/>
          <a:p>
            <a:pPr marL="36000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zh-TW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薪資：</a:t>
            </a:r>
            <a:endParaRPr lang="en-US" altLang="zh-TW" sz="2600" b="0" dirty="0">
              <a:solidFill>
                <a:srgbClr val="FF000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</a:t>
            </a:r>
            <a:r>
              <a:rPr lang="zh-TW" altLang="en-US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護理師 </a:t>
            </a:r>
            <a:r>
              <a:rPr lang="en-US" altLang="zh-TW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en-US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■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專科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40,4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00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■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大學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41,900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endParaRPr lang="zh-TW" altLang="en-US" sz="2400" b="0" dirty="0">
              <a:solidFill>
                <a:srgbClr val="0000FF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9900CC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</a:t>
            </a:r>
            <a:r>
              <a:rPr lang="zh-TW" altLang="en-US" sz="2400" b="0" dirty="0" smtClean="0">
                <a:solidFill>
                  <a:srgbClr val="9900CC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 </a:t>
            </a:r>
            <a:r>
              <a:rPr lang="zh-TW" altLang="zh-TW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實習護士</a:t>
            </a:r>
            <a:r>
              <a:rPr lang="zh-TW" altLang="en-US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en-US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少執照費 </a:t>
            </a:r>
            <a:r>
              <a:rPr lang="en-US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畢業後</a:t>
            </a:r>
            <a:r>
              <a:rPr lang="en-US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15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個月</a:t>
            </a:r>
            <a:r>
              <a:rPr lang="zh-TW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內</a:t>
            </a:r>
            <a:r>
              <a:rPr lang="zh-TW" altLang="en-US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須考上執照</a:t>
            </a:r>
            <a:r>
              <a:rPr lang="en-US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</a:p>
          <a:p>
            <a:pPr marL="360000" lvl="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留任</a:t>
            </a:r>
            <a:r>
              <a:rPr lang="zh-TW" altLang="en-US" sz="2600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津貼</a:t>
            </a:r>
            <a:r>
              <a:rPr lang="zh-TW" altLang="zh-TW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每季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領</a:t>
            </a:r>
            <a:r>
              <a:rPr lang="zh-TW" altLang="en-US" sz="24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，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  <a:sym typeface="Wingdings" panose="05000000000000000000" pitchFamily="2" charset="2"/>
              </a:rPr>
              <a:t>每月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  <a:sym typeface="Wingdings" panose="05000000000000000000" pitchFamily="2" charset="2"/>
              </a:rPr>
              <a:t>1,000~2,000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  <a:sym typeface="Wingdings" panose="05000000000000000000" pitchFamily="2" charset="2"/>
              </a:rPr>
              <a:t>元</a:t>
            </a:r>
            <a:endParaRPr lang="en-US" altLang="zh-TW" sz="2400" b="0" dirty="0" smtClean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  <a:sym typeface="Wingdings" panose="05000000000000000000" pitchFamily="2" charset="2"/>
            </a:endParaRPr>
          </a:p>
          <a:p>
            <a:pPr marL="0" lvl="0" indent="361950" eaLnBrk="1" hangingPunct="1">
              <a:spcBef>
                <a:spcPts val="600"/>
              </a:spcBef>
              <a:buNone/>
            </a:pPr>
            <a:r>
              <a:rPr lang="zh-TW" altLang="en-US" sz="20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病房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0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en-US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1,000</a:t>
            </a:r>
            <a:r>
              <a:rPr lang="zh-TW" altLang="en-US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zh-TW" sz="200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；</a:t>
            </a:r>
            <a:r>
              <a:rPr lang="zh-TW" altLang="zh-TW" sz="20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年資＞</a:t>
            </a:r>
            <a:r>
              <a:rPr lang="en-US" altLang="zh-TW" sz="20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2,000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endParaRPr lang="en-US" altLang="zh-TW" sz="2000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0" indent="361950" eaLnBrk="1" hangingPunct="1">
              <a:spcBef>
                <a:spcPts val="600"/>
              </a:spcBef>
              <a:buNone/>
              <a:defRPr/>
            </a:pPr>
            <a:r>
              <a:rPr lang="zh-TW" altLang="zh-TW" sz="20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手術室</a:t>
            </a:r>
            <a:r>
              <a:rPr lang="zh-TW" alt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、產嬰室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-</a:t>
            </a:r>
            <a:r>
              <a:rPr lang="zh-TW" altLang="en-US" sz="20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年資＞</a:t>
            </a:r>
            <a:r>
              <a:rPr lang="en-US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1,000</a:t>
            </a:r>
            <a:r>
              <a:rPr lang="zh-TW" altLang="zh-TW" sz="20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；＞</a:t>
            </a:r>
            <a:r>
              <a:rPr lang="en-US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4</a:t>
            </a:r>
            <a:r>
              <a:rPr lang="zh-TW" altLang="zh-TW" sz="20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sz="20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1,500</a:t>
            </a:r>
            <a:r>
              <a:rPr lang="zh-TW" altLang="zh-TW" sz="20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；＞</a:t>
            </a:r>
            <a:r>
              <a:rPr lang="en-US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6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0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2,000</a:t>
            </a:r>
            <a:r>
              <a:rPr lang="zh-TW" altLang="zh-TW" sz="20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endParaRPr lang="en-US" altLang="zh-TW" sz="2000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360000" lvl="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特殊</a:t>
            </a:r>
            <a:r>
              <a:rPr lang="zh-TW" altLang="en-US" sz="2600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單位津貼</a:t>
            </a: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每月領</a:t>
            </a:r>
            <a:r>
              <a:rPr lang="zh-TW" altLang="en-US" sz="2400" b="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，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  <a:sym typeface="Wingdings" panose="05000000000000000000" pitchFamily="2" charset="2"/>
              </a:rPr>
              <a:t>1,000~3,000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  <a:sym typeface="Wingdings" panose="05000000000000000000" pitchFamily="2" charset="2"/>
              </a:rPr>
              <a:t>元</a:t>
            </a:r>
            <a:endParaRPr lang="en-US" altLang="zh-TW" sz="2400" b="0" dirty="0" smtClean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6350" indent="355600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加護中心 </a:t>
            </a:r>
            <a:r>
              <a:rPr lang="en-US" altLang="zh-TW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1,000</a:t>
            </a:r>
            <a:r>
              <a:rPr lang="en-US" altLang="zh-TW" sz="24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sz="2400" b="0" dirty="0"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zh-TW" altLang="en-US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年資＞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2,000</a:t>
            </a:r>
            <a:r>
              <a:rPr lang="en-US" altLang="zh-TW" sz="24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4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endParaRPr lang="en-US" altLang="zh-TW" sz="2400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350" lvl="0" indent="355600" eaLnBrk="1" hangingPunct="1">
              <a:spcBef>
                <a:spcPts val="600"/>
              </a:spcBef>
              <a:buNone/>
            </a:pPr>
            <a:r>
              <a:rPr lang="zh-TW" altLang="en-US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急診 </a:t>
            </a:r>
            <a:r>
              <a:rPr lang="en-US" altLang="zh-TW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2,000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zh-TW" altLang="en-US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年資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＞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3,000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sz="24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endParaRPr lang="en-US" altLang="zh-TW" sz="2400" b="0" dirty="0">
              <a:solidFill>
                <a:srgbClr val="0000FF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360000" lvl="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能力</a:t>
            </a:r>
            <a:r>
              <a:rPr lang="zh-TW" altLang="en-US" sz="2600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進階津貼</a:t>
            </a:r>
            <a:r>
              <a:rPr lang="zh-TW" altLang="zh-TW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en-US" altLang="zh-TW" sz="26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ts val="3300"/>
              </a:lnSpc>
              <a:spcBef>
                <a:spcPts val="600"/>
              </a:spcBef>
              <a:buNone/>
              <a:defRPr/>
            </a:pP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 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■N1-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500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 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■N2-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2,000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■N3-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4,000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■N4-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6,000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endParaRPr lang="en-US" altLang="zh-TW" sz="2400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350" lvl="0" indent="355600" eaLnBrk="1" hangingPunct="1">
              <a:spcBef>
                <a:spcPts val="600"/>
              </a:spcBef>
              <a:buNone/>
            </a:pPr>
            <a:endParaRPr lang="en-US" altLang="zh-TW" sz="2400" b="0" dirty="0" smtClean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buNone/>
              <a:defRPr/>
            </a:pPr>
            <a:endParaRPr lang="en-US" altLang="zh-TW" sz="2400" b="0" u="sng" dirty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zh-TW" sz="2400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altLang="zh-TW" sz="2400" b="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400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endParaRPr lang="en-US" altLang="zh-TW" sz="2400" b="0" u="sng" dirty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5188"/>
          </a:xfrm>
        </p:spPr>
        <p:txBody>
          <a:bodyPr>
            <a:noAutofit/>
          </a:bodyPr>
          <a:lstStyle/>
          <a:p>
            <a:r>
              <a:rPr lang="zh-TW" altLang="en-US" b="0" dirty="0">
                <a:solidFill>
                  <a:srgbClr val="800080"/>
                </a:solidFill>
                <a:effectLst/>
                <a:latin typeface="全真顏體" pitchFamily="49" charset="-120"/>
                <a:ea typeface="全真中圓體" panose="02010609000101010101" pitchFamily="49" charset="-120"/>
              </a:rPr>
              <a:t>薪資福利 </a:t>
            </a:r>
            <a:r>
              <a:rPr lang="en-US" altLang="zh-TW" b="0" dirty="0" smtClean="0">
                <a:solidFill>
                  <a:srgbClr val="800080"/>
                </a:solidFill>
                <a:effectLst/>
                <a:ea typeface="全真中圓體" panose="02010609000101010101" pitchFamily="49" charset="-120"/>
              </a:rPr>
              <a:t>(2)</a:t>
            </a:r>
            <a:endParaRPr lang="zh-TW" altLang="en-US" b="0" dirty="0">
              <a:solidFill>
                <a:srgbClr val="0000FF"/>
              </a:solidFill>
              <a:effectLst/>
              <a:ea typeface="全真中圓體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76" y="1472339"/>
            <a:ext cx="8905041" cy="5192411"/>
          </a:xfrm>
        </p:spPr>
        <p:txBody>
          <a:bodyPr/>
          <a:lstStyle/>
          <a:p>
            <a:pPr marL="36000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600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夜班</a:t>
            </a: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費</a:t>
            </a:r>
            <a:r>
              <a:rPr lang="zh-TW" altLang="en-US" sz="2600" b="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：</a:t>
            </a:r>
            <a:r>
              <a:rPr lang="en-US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</a:t>
            </a:r>
            <a:r>
              <a:rPr lang="zh-TW" altLang="zh-TW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包班</a:t>
            </a:r>
            <a:r>
              <a:rPr lang="zh-TW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≧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15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天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/</a:t>
            </a:r>
            <a:r>
              <a:rPr lang="zh-TW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月</a:t>
            </a:r>
            <a:r>
              <a:rPr lang="zh-TW" altLang="en-US" sz="2400" b="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，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每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班</a:t>
            </a:r>
            <a:r>
              <a:rPr lang="zh-TW" altLang="en-US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多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70</a:t>
            </a:r>
            <a:r>
              <a:rPr lang="zh-TW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</a:t>
            </a:r>
            <a:endParaRPr lang="en-US" altLang="zh-TW" sz="2400" b="0" dirty="0">
              <a:solidFill>
                <a:srgbClr val="FF000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361950" eaLnBrk="1" hangingPunct="1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小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夜 </a:t>
            </a:r>
            <a:r>
              <a:rPr lang="en-US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450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(520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</a:t>
            </a:r>
            <a:r>
              <a:rPr lang="zh-TW" altLang="en-US" sz="2400" b="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；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年資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＞ 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550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(620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 </a:t>
            </a:r>
            <a:endParaRPr lang="en-US" altLang="zh-TW" sz="2400" b="0" dirty="0" smtClean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361950" eaLnBrk="1" hangingPunct="1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大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夜 </a:t>
            </a:r>
            <a:r>
              <a:rPr lang="en-US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-</a:t>
            </a:r>
            <a:r>
              <a:rPr lang="zh-TW" altLang="en-US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700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(770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</a:t>
            </a:r>
            <a:r>
              <a:rPr lang="zh-TW" altLang="en-US" sz="2400" b="0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；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年資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＞ </a:t>
            </a:r>
            <a:r>
              <a:rPr lang="en-US" altLang="zh-TW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年 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800</a:t>
            </a:r>
            <a:r>
              <a:rPr lang="zh-TW" altLang="en-US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(870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en-US" altLang="zh-TW" sz="2400" b="0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 </a:t>
            </a: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buNone/>
              <a:defRPr/>
            </a:pPr>
            <a:r>
              <a:rPr lang="zh-TW" altLang="en-US" sz="2400" b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＊</a:t>
            </a:r>
            <a:r>
              <a:rPr lang="zh-TW" altLang="en-US" sz="2400" b="0" dirty="0" smtClean="0">
                <a:solidFill>
                  <a:srgbClr val="0000FF"/>
                </a:solidFill>
                <a:latin typeface="新細明體" panose="02020500000000000000" pitchFamily="18" charset="-120"/>
                <a:ea typeface="全真中圓體" panose="02010609000101010101" pitchFamily="49" charset="-120"/>
                <a:cs typeface="Arial" pitchFamily="34" charset="0"/>
              </a:rPr>
              <a:t>衛</a:t>
            </a:r>
            <a:r>
              <a:rPr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ea typeface="全真中圓體" panose="02010609000101010101" pitchFamily="49" charset="-120"/>
                <a:cs typeface="Arial" pitchFamily="34" charset="0"/>
              </a:rPr>
              <a:t>福部病房輪夜班補助</a:t>
            </a:r>
            <a:r>
              <a:rPr lang="zh-TW" altLang="en-US" sz="2200" b="0" dirty="0" smtClean="0">
                <a:solidFill>
                  <a:prstClr val="black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zh-TW" altLang="en-US" sz="22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小夜</a:t>
            </a:r>
            <a:r>
              <a:rPr lang="en-US" altLang="zh-TW" sz="22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400~600</a:t>
            </a:r>
            <a:r>
              <a:rPr lang="zh-TW" altLang="en-US" sz="22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r>
              <a:rPr lang="zh-TW" altLang="en-US" sz="22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、</a:t>
            </a:r>
            <a:r>
              <a:rPr lang="zh-TW" altLang="en-US" sz="22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大</a:t>
            </a:r>
            <a:r>
              <a:rPr lang="zh-TW" altLang="en-US" sz="22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夜</a:t>
            </a:r>
            <a:r>
              <a:rPr lang="en-US" altLang="zh-TW" sz="22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600~1000</a:t>
            </a:r>
            <a:r>
              <a:rPr lang="zh-TW" altLang="en-US" sz="22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  <a:endParaRPr lang="en-US" altLang="zh-TW" sz="2200" b="0" dirty="0" smtClean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352425" indent="-352425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zh-TW" altLang="en-US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簽約獎勵金</a:t>
            </a:r>
            <a:r>
              <a:rPr lang="zh-TW" altLang="en-US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endParaRPr lang="en-US" altLang="zh-TW" b="0" dirty="0">
              <a:solidFill>
                <a:srgbClr val="FF000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年，獎勵金 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12,000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年，獎勵金 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48,000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24,000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 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3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年，獎勵金 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108,000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36,000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 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3,000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zh-TW" b="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已領學校獎學金者，須履行完基本合約後才能再開始申請簽約獎勵金</a:t>
            </a:r>
            <a:r>
              <a:rPr lang="zh-TW" altLang="en-US" b="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。</a:t>
            </a:r>
            <a:endParaRPr lang="en-US" altLang="zh-TW" sz="2400" b="0" u="sng" dirty="0">
              <a:solidFill>
                <a:srgbClr val="80008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8561"/>
            <a:ext cx="8926513" cy="859851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0" dirty="0">
                <a:solidFill>
                  <a:srgbClr val="800080"/>
                </a:solidFill>
                <a:effectLst/>
                <a:latin typeface="全真顏體" pitchFamily="49" charset="-120"/>
                <a:ea typeface="全真中圓體" panose="02010609000101010101" pitchFamily="49" charset="-120"/>
              </a:rPr>
              <a:t>薪資福利 </a:t>
            </a:r>
            <a:r>
              <a:rPr lang="en-US" altLang="zh-TW" b="0" dirty="0" smtClean="0">
                <a:solidFill>
                  <a:srgbClr val="800080"/>
                </a:solidFill>
                <a:effectLst/>
                <a:ea typeface="全真中圓體" panose="02010609000101010101" pitchFamily="49" charset="-120"/>
              </a:rPr>
              <a:t>(3)</a:t>
            </a:r>
            <a:endParaRPr lang="en-US" altLang="zh-TW" b="0" dirty="0">
              <a:effectLst/>
              <a:ea typeface="全真中圓體" panose="02010609000101010101" pitchFamily="49" charset="-12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366" y="1452137"/>
            <a:ext cx="7850038" cy="5138444"/>
          </a:xfrm>
        </p:spPr>
        <p:txBody>
          <a:bodyPr/>
          <a:lstStyle/>
          <a:p>
            <a:pPr marL="360000" lvl="0" indent="-352425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600" b="0" dirty="0" smtClean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其他福利</a:t>
            </a:r>
            <a:r>
              <a:rPr lang="zh-TW" altLang="en-US" sz="2600" b="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：</a:t>
            </a:r>
            <a:endParaRPr lang="en-US" altLang="zh-TW" sz="2600" b="0" dirty="0">
              <a:solidFill>
                <a:srgbClr val="FF000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 smtClean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介紹新進護理人員獎勵金</a:t>
            </a:r>
            <a:r>
              <a:rPr lang="zh-TW" altLang="en-US" sz="2400" b="0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</a:t>
            </a:r>
            <a:r>
              <a:rPr lang="en-US" altLang="zh-TW" sz="2400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20,000</a:t>
            </a:r>
            <a:r>
              <a:rPr lang="zh-TW" altLang="en-US" sz="240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元。</a:t>
            </a:r>
            <a:endParaRPr lang="en-US" altLang="zh-TW" sz="2400" dirty="0" smtClean="0"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個案、專案學會審查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：通過獎勵金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4,000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元</a:t>
            </a:r>
          </a:p>
          <a:p>
            <a:pPr mar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福利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：三節及生日獎金、員工及眷屬醫療費用折扣、</a:t>
            </a:r>
            <a:endParaRPr lang="en-US" altLang="zh-TW" sz="2400" b="0" dirty="0"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             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免費制服且送洗、護士鞋每年一雙 。</a:t>
            </a:r>
            <a:endParaRPr lang="en-US" altLang="zh-TW" sz="2400" b="0" dirty="0"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繼續教育</a:t>
            </a:r>
            <a:r>
              <a:rPr lang="zh-TW" altLang="en-US" sz="2400" b="0" dirty="0"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：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不定期派員參加研習會，可享公假、公費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  </a:t>
            </a:r>
          </a:p>
          <a:p>
            <a:pPr marL="0" lvl="0" indent="180975" eaLnBrk="1" hangingPunct="1">
              <a:spcBef>
                <a:spcPts val="600"/>
              </a:spcBef>
              <a:buNone/>
            </a:pPr>
            <a:r>
              <a:rPr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>
                <a:solidFill>
                  <a:srgbClr val="0000CC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活動：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社團活動、護師節活動、忘年會。</a:t>
            </a:r>
            <a:endParaRPr lang="en-US" altLang="zh-TW" sz="2400" b="0" dirty="0"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lvl="3" indent="180975" eaLnBrk="1" hangingPunct="1">
              <a:spcBef>
                <a:spcPts val="600"/>
              </a:spcBef>
              <a:buNone/>
              <a:defRPr/>
            </a:pPr>
            <a:r>
              <a:rPr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＊</a:t>
            </a:r>
            <a:r>
              <a:rPr lang="zh-TW" altLang="en-US" sz="2400" b="0" dirty="0">
                <a:solidFill>
                  <a:srgbClr val="0000FF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宿舍：每月 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1,100-1,300</a:t>
            </a:r>
            <a:r>
              <a:rPr lang="zh-TW" altLang="en-US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sz="24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sz="2400" b="0" u="sng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endParaRPr lang="en-US" altLang="zh-TW" sz="2400" b="0" u="sng" dirty="0" smtClean="0">
              <a:solidFill>
                <a:srgbClr val="800080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352425" indent="-352425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zh-TW" altLang="en-US" sz="2600" b="0" dirty="0">
                <a:solidFill>
                  <a:srgbClr val="FF000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徵才單位：</a:t>
            </a:r>
            <a:endParaRPr lang="en-US" altLang="zh-TW" sz="2600" b="0" dirty="0">
              <a:solidFill>
                <a:srgbClr val="FF0000"/>
              </a:solidFill>
              <a:latin typeface="Arial" pitchFamily="34" charset="0"/>
              <a:ea typeface="全真中圓體" panose="02010609000101010101" pitchFamily="49" charset="-12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TW" altLang="en-US" sz="26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</a:t>
            </a:r>
            <a:r>
              <a:rPr lang="en-US" altLang="zh-TW" sz="2600" b="0" dirty="0">
                <a:ea typeface="全真中圓體" panose="02010609000101010101" pitchFamily="49" charset="-120"/>
              </a:rPr>
              <a:t>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一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 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內、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外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、腫瘤、婦、兒科病房　　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  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(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二</a:t>
            </a:r>
            <a:r>
              <a:rPr lang="en-US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) 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急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診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、</a:t>
            </a:r>
            <a:r>
              <a:rPr lang="zh-TW" altLang="en-US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加護中心</a:t>
            </a:r>
            <a:r>
              <a:rPr lang="zh-TW" altLang="zh-TW" sz="2400" b="0" dirty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、嬰兒室、產房、</a:t>
            </a:r>
            <a:r>
              <a:rPr lang="zh-TW" altLang="zh-TW" sz="2400" b="0" dirty="0" smtClean="0"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手術室</a:t>
            </a:r>
            <a:endParaRPr lang="zh-TW" altLang="en-US" sz="2400" b="0" u="sng" dirty="0">
              <a:solidFill>
                <a:srgbClr val="800080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030" y="1425942"/>
            <a:ext cx="7284222" cy="865188"/>
          </a:xfrm>
        </p:spPr>
        <p:txBody>
          <a:bodyPr>
            <a:normAutofit/>
          </a:bodyPr>
          <a:lstStyle/>
          <a:p>
            <a:pPr marL="352425" indent="-352425" algn="l" eaLnBrk="1" hangingPunct="1">
              <a:spcBef>
                <a:spcPts val="600"/>
              </a:spcBef>
              <a:buBlip>
                <a:blip r:embed="rId3"/>
              </a:buBlip>
            </a:pPr>
            <a:r>
              <a:rPr lang="zh-TW" altLang="en-US" sz="2800" b="0" dirty="0" smtClean="0">
                <a:solidFill>
                  <a:srgbClr val="FF0000"/>
                </a:solidFill>
                <a:effectLst/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簽約</a:t>
            </a:r>
            <a:r>
              <a:rPr lang="zh-TW" altLang="en-US" sz="2800" b="0" dirty="0">
                <a:solidFill>
                  <a:srgbClr val="FF0000"/>
                </a:solidFill>
                <a:effectLst/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獎勵</a:t>
            </a:r>
            <a:r>
              <a:rPr lang="zh-TW" altLang="en-US" sz="2800" b="0" dirty="0" smtClean="0">
                <a:solidFill>
                  <a:srgbClr val="FF0000"/>
                </a:solidFill>
                <a:effectLst/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金：</a:t>
            </a:r>
            <a:endParaRPr lang="en-US" altLang="zh-TW" sz="2800" b="0" dirty="0">
              <a:solidFill>
                <a:srgbClr val="0000FF"/>
              </a:solidFill>
              <a:ea typeface="全真中圓體" panose="02010609000101010101" pitchFamily="49" charset="-12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144987" y="2291130"/>
            <a:ext cx="8892480" cy="3363884"/>
          </a:xfrm>
        </p:spPr>
        <p:txBody>
          <a:bodyPr/>
          <a:lstStyle/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1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年，獎勵金 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12,000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1,000</a:t>
            </a:r>
            <a:r>
              <a:rPr lang="zh-TW" altLang="en-US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  <a:endParaRPr lang="en-US" altLang="zh-TW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269875" lvl="1" indent="0">
              <a:lnSpc>
                <a:spcPts val="2880"/>
              </a:lnSpc>
              <a:spcBef>
                <a:spcPts val="600"/>
              </a:spcBef>
              <a:buNone/>
            </a:pPr>
            <a:endParaRPr lang="en-US" altLang="zh-TW" b="0" dirty="0" smtClean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，獎勵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金 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48,000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24,0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 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2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,000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  <a:endParaRPr lang="en-US" altLang="zh-TW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b="0" dirty="0" smtClean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簽約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3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，獎勵金 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108,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000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36,0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年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 </a:t>
            </a:r>
            <a:r>
              <a:rPr lang="en-US" altLang="zh-TW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b="0" u="sng" dirty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3</a:t>
            </a:r>
            <a:r>
              <a:rPr lang="en-US" altLang="zh-TW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,000</a:t>
            </a:r>
            <a:r>
              <a:rPr lang="zh-TW" altLang="en-US" b="0" u="sng" dirty="0" smtClean="0">
                <a:solidFill>
                  <a:srgbClr val="800080"/>
                </a:solidFill>
                <a:latin typeface="Arial" pitchFamily="34" charset="0"/>
                <a:ea typeface="全真中圓體" panose="02010609000101010101" pitchFamily="49" charset="-120"/>
                <a:cs typeface="Arial" pitchFamily="34" charset="0"/>
              </a:rPr>
              <a:t> </a:t>
            </a:r>
            <a:r>
              <a:rPr lang="zh-TW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元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/</a:t>
            </a:r>
            <a:r>
              <a:rPr lang="zh-TW" altLang="en-US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月</a:t>
            </a:r>
            <a:r>
              <a:rPr lang="en-US" altLang="zh-TW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)</a:t>
            </a:r>
          </a:p>
          <a:p>
            <a:pPr marL="539750" lvl="1" indent="-269875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b="0" dirty="0"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404664"/>
            <a:ext cx="7200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細圓體" pitchFamily="49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全真中圓體" pitchFamily="49" charset="-120"/>
              </a:defRPr>
            </a:lvl9pPr>
          </a:lstStyle>
          <a:p>
            <a:pPr eaLnBrk="1" hangingPunct="1"/>
            <a:r>
              <a:rPr lang="zh-TW" altLang="en-US" b="0" dirty="0" smtClean="0">
                <a:solidFill>
                  <a:srgbClr val="800080"/>
                </a:solidFill>
                <a:latin typeface="全真顏體" pitchFamily="49" charset="-120"/>
                <a:ea typeface="全真中圓體" panose="02010609000101010101" pitchFamily="49" charset="-120"/>
              </a:rPr>
              <a:t>薪資福利 </a:t>
            </a:r>
            <a:r>
              <a:rPr lang="en-US" altLang="zh-TW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(4)</a:t>
            </a:r>
            <a:endParaRPr lang="en-US" altLang="zh-TW" b="0" dirty="0">
              <a:solidFill>
                <a:srgbClr val="800080"/>
              </a:solidFill>
              <a:ea typeface="全真中圓體" panose="02010609000101010101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7746" y="4705305"/>
            <a:ext cx="8147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zh-TW" altLang="zh-TW" sz="2400" dirty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已領學校獎學金者，須履行完基本合約後才能再開始申請簽約獎勵</a:t>
            </a:r>
            <a:r>
              <a:rPr lang="zh-TW" altLang="zh-TW" sz="240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金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。</a:t>
            </a:r>
            <a:endParaRPr lang="en-US" altLang="zh-TW" sz="2400" dirty="0">
              <a:solidFill>
                <a:srgbClr val="0000FF"/>
              </a:solidFill>
              <a:latin typeface="Arial" pitchFamily="34" charset="0"/>
              <a:ea typeface="全真中圓體" panose="02010609000101010101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5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5767044" y="5564575"/>
            <a:ext cx="1100137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latin typeface="華康粗圓體" panose="02010609010101010101" pitchFamily="49" charset="-120"/>
              </a:rPr>
              <a:t>郭宗正 畫</a:t>
            </a:r>
          </a:p>
        </p:txBody>
      </p:sp>
      <p:pic>
        <p:nvPicPr>
          <p:cNvPr id="135172" name="Picture 5" descr="日本小樽運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835538"/>
            <a:ext cx="4935537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2249145" y="5564575"/>
            <a:ext cx="1277937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全真中圓體" panose="02010609000101010101" pitchFamily="49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latin typeface="華康粗圓體" panose="02010609010101010101" pitchFamily="49" charset="-120"/>
              </a:rPr>
              <a:t>日本小樽運河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54200" y="749304"/>
            <a:ext cx="51847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1pPr>
            <a:lvl2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2pPr>
            <a:lvl3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3pPr>
            <a:lvl4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4pPr>
            <a:lvl5pPr marL="342900" indent="-342900" eaLnBrk="0" hangingPunct="0"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5pPr>
            <a:lvl6pPr marL="8001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6pPr>
            <a:lvl7pPr marL="12573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7pPr>
            <a:lvl8pPr marL="17145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8pPr>
            <a:lvl9pPr marL="2171700" indent="-3429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0099"/>
                </a:solidFill>
                <a:latin typeface="Arial" panose="020B0604020202020204" pitchFamily="34" charset="0"/>
                <a:ea typeface="全真顏體" pitchFamily="49" charset="-12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TW" altLang="en-US" sz="4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真顏體" pitchFamily="49" charset="-120"/>
                <a:ea typeface="全真中圓體" panose="02010609000101010101" pitchFamily="49" charset="-120"/>
              </a:rPr>
              <a:t>獎學金申請</a:t>
            </a:r>
            <a:endParaRPr lang="zh-TW" altLang="en-US" sz="4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全真顏體" pitchFamily="49" charset="-120"/>
              <a:ea typeface="全真中圓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8366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6314" y="404664"/>
            <a:ext cx="7747686" cy="865188"/>
          </a:xfrm>
        </p:spPr>
        <p:txBody>
          <a:bodyPr>
            <a:normAutofit/>
          </a:bodyPr>
          <a:lstStyle/>
          <a:p>
            <a:r>
              <a:rPr lang="zh-TW" altLang="en-US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五專</a:t>
            </a:r>
            <a:r>
              <a:rPr lang="zh-TW" altLang="en-US" b="0" dirty="0">
                <a:solidFill>
                  <a:srgbClr val="800080"/>
                </a:solidFill>
                <a:ea typeface="全真中圓體" panose="02010609000101010101" pitchFamily="49" charset="-120"/>
              </a:rPr>
              <a:t>畢業生展翅計畫</a:t>
            </a:r>
            <a:r>
              <a:rPr lang="zh-TW" altLang="en-US" b="0" dirty="0" smtClean="0">
                <a:solidFill>
                  <a:srgbClr val="800080"/>
                </a:solidFill>
                <a:ea typeface="全真中圓體" panose="02010609000101010101" pitchFamily="49" charset="-120"/>
              </a:rPr>
              <a:t>獎學金措施</a:t>
            </a:r>
            <a:endParaRPr lang="zh-TW" altLang="en-US" b="0" dirty="0">
              <a:solidFill>
                <a:srgbClr val="800080"/>
              </a:solidFill>
              <a:ea typeface="全真中圓體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936" y="1816925"/>
            <a:ext cx="8238790" cy="4500845"/>
          </a:xfrm>
        </p:spPr>
        <p:txBody>
          <a:bodyPr/>
          <a:lstStyle/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申請時間</a:t>
            </a:r>
            <a:r>
              <a:rPr lang="zh-TW" altLang="en-US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：四年級</a:t>
            </a:r>
            <a:r>
              <a:rPr lang="zh-TW" altLang="en-US" sz="2800" b="0" dirty="0" smtClean="0">
                <a:latin typeface="新細明體" panose="02020500000000000000" pitchFamily="18" charset="-120"/>
                <a:ea typeface="全真中圓體" panose="02010609000101010101"/>
                <a:cs typeface="Arial" pitchFamily="34" charset="0"/>
              </a:rPr>
              <a:t>、五年級</a:t>
            </a:r>
            <a:endParaRPr lang="en-US" altLang="zh-TW" sz="28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獎學金</a:t>
            </a:r>
            <a:r>
              <a:rPr lang="zh-TW" altLang="en-US" sz="2800" b="0" dirty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：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一學期 </a:t>
            </a:r>
            <a:r>
              <a:rPr lang="en-US" altLang="zh-TW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6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萬元</a:t>
            </a:r>
            <a:r>
              <a:rPr lang="zh-TW" altLang="en-US" sz="2800" b="0" dirty="0">
                <a:latin typeface="新細明體" panose="02020500000000000000" pitchFamily="18" charset="-120"/>
                <a:ea typeface="全真中圓體" panose="02010609000101010101"/>
                <a:cs typeface="Arial" pitchFamily="34" charset="0"/>
              </a:rPr>
              <a:t>、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一學年 </a:t>
            </a:r>
            <a:r>
              <a:rPr lang="en-US" altLang="zh-TW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12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 萬元</a:t>
            </a:r>
            <a:endParaRPr lang="en-US" altLang="zh-TW" sz="28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27305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0000FF"/>
              </a:buClr>
              <a:buNone/>
            </a:pPr>
            <a:r>
              <a:rPr lang="zh-TW" altLang="en-US" sz="2800" b="0" dirty="0">
                <a:solidFill>
                  <a:srgbClr val="0000FF"/>
                </a:solidFill>
                <a:latin typeface="Arial" pitchFamily="34" charset="0"/>
                <a:ea typeface="全真中圓體" panose="02010609000101010101"/>
                <a:cs typeface="Arial" pitchFamily="34" charset="0"/>
              </a:rPr>
              <a:t>                   </a:t>
            </a: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二學年，總合計 </a:t>
            </a:r>
            <a:r>
              <a:rPr lang="zh-TW" altLang="en-US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en-US" altLang="zh-TW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24</a:t>
            </a:r>
            <a:r>
              <a:rPr lang="zh-TW" altLang="en-US" sz="2800" b="0" u="sng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</a:t>
            </a: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萬元</a:t>
            </a:r>
            <a:endParaRPr lang="en-US" altLang="zh-TW" sz="2800" b="0" dirty="0">
              <a:solidFill>
                <a:srgbClr val="800080"/>
              </a:solidFill>
              <a:latin typeface="Arial" panose="020B0604020202020204" pitchFamily="34" charset="0"/>
              <a:ea typeface="全真中圓體" panose="02010609000101010101" pitchFamily="49" charset="-120"/>
              <a:cs typeface="Arial" panose="020B0604020202020204" pitchFamily="34" charset="0"/>
            </a:endParaRPr>
          </a:p>
          <a:p>
            <a:pPr marL="628650" lvl="1" indent="-355600" eaLnBrk="1" hangingPunct="1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簽訂合約</a:t>
            </a:r>
            <a:r>
              <a:rPr lang="zh-TW" altLang="en-US" sz="2800" b="0" dirty="0" smtClean="0"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：</a:t>
            </a:r>
            <a:r>
              <a:rPr lang="en-US" altLang="zh-TW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 年</a:t>
            </a:r>
            <a:endParaRPr lang="en-US" altLang="zh-TW" sz="2800" b="0" dirty="0">
              <a:latin typeface="Arial" pitchFamily="34" charset="0"/>
              <a:ea typeface="全真中圓體" panose="02010609000101010101"/>
              <a:cs typeface="Arial" pitchFamily="34" charset="0"/>
            </a:endParaRPr>
          </a:p>
          <a:p>
            <a:pPr marL="628650" lvl="1" indent="-355600">
              <a:lnSpc>
                <a:spcPct val="15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實習時間</a:t>
            </a:r>
            <a:r>
              <a:rPr lang="zh-TW" altLang="en-US" sz="2800" b="0" dirty="0">
                <a:latin typeface="Arial" pitchFamily="34" charset="0"/>
                <a:ea typeface="全真中圓體" panose="02010609000101010101"/>
                <a:cs typeface="Arial" pitchFamily="34" charset="0"/>
              </a:rPr>
              <a:t>：最後一哩需至本院</a:t>
            </a:r>
            <a:r>
              <a:rPr lang="zh-TW" altLang="en-US" sz="2800" b="0" dirty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實習六</a:t>
            </a:r>
            <a:r>
              <a:rPr lang="zh-TW" altLang="en-US" sz="2800" b="0" dirty="0" smtClean="0">
                <a:solidFill>
                  <a:srgbClr val="800080"/>
                </a:solidFill>
                <a:latin typeface="Arial" panose="020B0604020202020204" pitchFamily="34" charset="0"/>
                <a:ea typeface="全真中圓體" panose="02010609000101010101" pitchFamily="49" charset="-120"/>
                <a:cs typeface="Arial" panose="020B0604020202020204" pitchFamily="34" charset="0"/>
              </a:rPr>
              <a:t>週</a:t>
            </a:r>
          </a:p>
        </p:txBody>
      </p:sp>
    </p:spTree>
    <p:extLst>
      <p:ext uri="{BB962C8B-B14F-4D97-AF65-F5344CB8AC3E}">
        <p14:creationId xmlns:p14="http://schemas.microsoft.com/office/powerpoint/2010/main" val="4030878768"/>
      </p:ext>
    </p:extLst>
  </p:cSld>
  <p:clrMapOvr>
    <a:masterClrMapping/>
  </p:clrMapOvr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"/>
        <a:ea typeface="全真顏體"/>
        <a:cs typeface=""/>
      </a:majorFont>
      <a:minorFont>
        <a:latin typeface="Arial"/>
        <a:ea typeface="全真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3309</TotalTime>
  <Words>815</Words>
  <Application>Microsoft Office PowerPoint</Application>
  <PresentationFormat>如螢幕大小 (4:3)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31" baseType="lpstr">
      <vt:lpstr>全真中圓體</vt:lpstr>
      <vt:lpstr>全真粗圓體</vt:lpstr>
      <vt:lpstr>全真顏體</vt:lpstr>
      <vt:lpstr>華康粗圓體</vt:lpstr>
      <vt:lpstr>華康細圓體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Cactus</vt:lpstr>
      <vt:lpstr>自訂設計</vt:lpstr>
      <vt:lpstr>1_自訂設計</vt:lpstr>
      <vt:lpstr>PowerPoint 簡報</vt:lpstr>
      <vt:lpstr>PowerPoint 簡報</vt:lpstr>
      <vt:lpstr>PowerPoint 簡報</vt:lpstr>
      <vt:lpstr>薪資福利 (1)</vt:lpstr>
      <vt:lpstr>薪資福利 (2)</vt:lpstr>
      <vt:lpstr>薪資福利 (3)</vt:lpstr>
      <vt:lpstr>簽約獎勵金：</vt:lpstr>
      <vt:lpstr>PowerPoint 簡報</vt:lpstr>
      <vt:lpstr>五專畢業生展翅計畫獎學金措施</vt:lpstr>
      <vt:lpstr>就業獎助學金措施</vt:lpstr>
      <vt:lpstr>應屆畢業生就業早鳥方案</vt:lpstr>
      <vt:lpstr>PowerPoint 簡報</vt:lpstr>
      <vt:lpstr>郭綜合醫院聯絡方式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236</cp:revision>
  <cp:lastPrinted>2021-03-30T10:10:05Z</cp:lastPrinted>
  <dcterms:created xsi:type="dcterms:W3CDTF">2016-03-21T04:06:13Z</dcterms:created>
  <dcterms:modified xsi:type="dcterms:W3CDTF">2024-12-09T10:22:54Z</dcterms:modified>
</cp:coreProperties>
</file>